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5.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6.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diagrams/colors2.xml" ContentType="application/vnd.openxmlformats-officedocument.drawingml.diagramColors+xml"/>
  <Override PartName="/ppt/diagrams/drawing2.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drawing1.xml" ContentType="application/vnd.ms-office.drawingml.diagramDrawing+xml"/>
  <Override PartName="/ppt/theme/theme1.xml" ContentType="application/vnd.openxmlformats-officedocument.theme+xml"/>
  <Override PartName="/ppt/diagrams/layout1.xml" ContentType="application/vnd.openxmlformats-officedocument.drawingml.diagramLayout+xml"/>
  <Override PartName="/ppt/diagrams/colors1.xml" ContentType="application/vnd.openxmlformats-officedocument.drawingml.diagramColors+xml"/>
  <Override PartName="/ppt/diagrams/quickStyle1.xml" ContentType="application/vnd.openxmlformats-officedocument.drawingml.diagramStyl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9" r:id="rId1"/>
  </p:sldMasterIdLst>
  <p:notesMasterIdLst>
    <p:notesMasterId r:id="rId28"/>
  </p:notesMasterIdLst>
  <p:sldIdLst>
    <p:sldId id="256" r:id="rId2"/>
    <p:sldId id="264" r:id="rId3"/>
    <p:sldId id="341" r:id="rId4"/>
    <p:sldId id="266" r:id="rId5"/>
    <p:sldId id="269" r:id="rId6"/>
    <p:sldId id="268" r:id="rId7"/>
    <p:sldId id="300" r:id="rId8"/>
    <p:sldId id="290" r:id="rId9"/>
    <p:sldId id="270" r:id="rId10"/>
    <p:sldId id="291" r:id="rId11"/>
    <p:sldId id="292" r:id="rId12"/>
    <p:sldId id="327" r:id="rId13"/>
    <p:sldId id="295" r:id="rId14"/>
    <p:sldId id="328" r:id="rId15"/>
    <p:sldId id="330" r:id="rId16"/>
    <p:sldId id="331" r:id="rId17"/>
    <p:sldId id="338" r:id="rId18"/>
    <p:sldId id="332" r:id="rId19"/>
    <p:sldId id="337" r:id="rId20"/>
    <p:sldId id="333" r:id="rId21"/>
    <p:sldId id="334" r:id="rId22"/>
    <p:sldId id="339" r:id="rId23"/>
    <p:sldId id="335" r:id="rId24"/>
    <p:sldId id="336" r:id="rId25"/>
    <p:sldId id="340" r:id="rId26"/>
    <p:sldId id="308"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EADE"/>
    <a:srgbClr val="131418"/>
    <a:srgbClr val="F0BE54"/>
    <a:srgbClr val="2983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78"/>
    <p:restoredTop sz="92410"/>
  </p:normalViewPr>
  <p:slideViewPr>
    <p:cSldViewPr snapToGrid="0" snapToObjects="1">
      <p:cViewPr varScale="1">
        <p:scale>
          <a:sx n="121" d="100"/>
          <a:sy n="121" d="100"/>
        </p:scale>
        <p:origin x="104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E2CBD0-4AA2-D74F-80C6-E7FD388E815C}" type="doc">
      <dgm:prSet loTypeId="urn:microsoft.com/office/officeart/2005/8/layout/cycle3" loCatId="" qsTypeId="urn:microsoft.com/office/officeart/2005/8/quickstyle/simple1" qsCatId="simple" csTypeId="urn:microsoft.com/office/officeart/2005/8/colors/accent1_2" csCatId="accent1" phldr="1"/>
      <dgm:spPr/>
      <dgm:t>
        <a:bodyPr/>
        <a:lstStyle/>
        <a:p>
          <a:endParaRPr lang="en-US"/>
        </a:p>
      </dgm:t>
    </dgm:pt>
    <dgm:pt modelId="{DA0DF128-4836-6E44-8B9B-D79AB08E5774}">
      <dgm:prSet phldrT="[Text]"/>
      <dgm:spPr/>
      <dgm:t>
        <a:bodyPr/>
        <a:lstStyle/>
        <a:p>
          <a:r>
            <a:rPr lang="en-US" b="1" dirty="0"/>
            <a:t>Small chunk </a:t>
          </a:r>
          <a:r>
            <a:rPr lang="en-US" dirty="0"/>
            <a:t>introduced through teacher talk…</a:t>
          </a:r>
        </a:p>
      </dgm:t>
    </dgm:pt>
    <dgm:pt modelId="{51DE1465-3BB2-7D4D-B0BF-630700181B76}" type="parTrans" cxnId="{43F035C9-774F-8B47-8D25-AC69C0D9AC01}">
      <dgm:prSet/>
      <dgm:spPr/>
      <dgm:t>
        <a:bodyPr/>
        <a:lstStyle/>
        <a:p>
          <a:endParaRPr lang="en-US"/>
        </a:p>
      </dgm:t>
    </dgm:pt>
    <dgm:pt modelId="{1D73573F-B4C9-AC4E-B9D5-6340E313C1A1}" type="sibTrans" cxnId="{43F035C9-774F-8B47-8D25-AC69C0D9AC01}">
      <dgm:prSet/>
      <dgm:spPr/>
      <dgm:t>
        <a:bodyPr/>
        <a:lstStyle/>
        <a:p>
          <a:endParaRPr lang="en-US"/>
        </a:p>
      </dgm:t>
    </dgm:pt>
    <dgm:pt modelId="{207FDAB5-BBEA-B647-B8EA-DAFCAE376AD0}">
      <dgm:prSet phldrT="[Text]"/>
      <dgm:spPr/>
      <dgm:t>
        <a:bodyPr/>
        <a:lstStyle/>
        <a:p>
          <a:r>
            <a:rPr lang="en-US" b="1" dirty="0"/>
            <a:t>Cold calling</a:t>
          </a:r>
          <a:r>
            <a:rPr lang="en-US" dirty="0"/>
            <a:t>/</a:t>
          </a:r>
          <a:r>
            <a:rPr lang="en-US" b="1" dirty="0"/>
            <a:t>random calling</a:t>
          </a:r>
          <a:r>
            <a:rPr lang="en-US" dirty="0"/>
            <a:t> to engage students and gauge mastery…</a:t>
          </a:r>
        </a:p>
      </dgm:t>
    </dgm:pt>
    <dgm:pt modelId="{93AA0D95-B085-0249-8FB9-86310D8492CA}" type="parTrans" cxnId="{CD382F3F-3C0A-B445-8290-6E29FD6057D5}">
      <dgm:prSet/>
      <dgm:spPr/>
      <dgm:t>
        <a:bodyPr/>
        <a:lstStyle/>
        <a:p>
          <a:endParaRPr lang="en-US"/>
        </a:p>
      </dgm:t>
    </dgm:pt>
    <dgm:pt modelId="{80C84C17-FD29-6243-B071-32BB4C46F322}" type="sibTrans" cxnId="{CD382F3F-3C0A-B445-8290-6E29FD6057D5}">
      <dgm:prSet/>
      <dgm:spPr/>
      <dgm:t>
        <a:bodyPr/>
        <a:lstStyle/>
        <a:p>
          <a:endParaRPr lang="en-US"/>
        </a:p>
      </dgm:t>
    </dgm:pt>
    <dgm:pt modelId="{4C7AE5A7-BCA5-BC44-824E-3EAE82728275}">
      <dgm:prSet phldrT="[Text]"/>
      <dgm:spPr/>
      <dgm:t>
        <a:bodyPr/>
        <a:lstStyle/>
        <a:p>
          <a:r>
            <a:rPr lang="en-US" dirty="0"/>
            <a:t>Is there sufficient evidence of </a:t>
          </a:r>
          <a:r>
            <a:rPr lang="en-US" b="1" dirty="0"/>
            <a:t>engagement and mastery</a:t>
          </a:r>
          <a:r>
            <a:rPr lang="en-US" dirty="0"/>
            <a:t> to proceed?</a:t>
          </a:r>
        </a:p>
      </dgm:t>
    </dgm:pt>
    <dgm:pt modelId="{D9A4F289-FEBC-844B-9414-6C108237BD28}" type="parTrans" cxnId="{C458EE61-B02E-184A-B47B-7FC6C10709DA}">
      <dgm:prSet/>
      <dgm:spPr/>
      <dgm:t>
        <a:bodyPr/>
        <a:lstStyle/>
        <a:p>
          <a:endParaRPr lang="en-US"/>
        </a:p>
      </dgm:t>
    </dgm:pt>
    <dgm:pt modelId="{A039A8D1-07C4-4C49-9B7E-7773C1D5FA20}" type="sibTrans" cxnId="{C458EE61-B02E-184A-B47B-7FC6C10709DA}">
      <dgm:prSet/>
      <dgm:spPr/>
      <dgm:t>
        <a:bodyPr/>
        <a:lstStyle/>
        <a:p>
          <a:endParaRPr lang="en-US"/>
        </a:p>
      </dgm:t>
    </dgm:pt>
    <dgm:pt modelId="{82F2464E-813B-DB4C-B565-AAA6D55D51DB}">
      <dgm:prSet phldrT="[Text]"/>
      <dgm:spPr/>
      <dgm:t>
        <a:bodyPr/>
        <a:lstStyle/>
        <a:p>
          <a:r>
            <a:rPr lang="en-US" b="1" dirty="0"/>
            <a:t>Yes</a:t>
          </a:r>
          <a:r>
            <a:rPr lang="en-US" dirty="0"/>
            <a:t>: Proceed and release more to students</a:t>
          </a:r>
        </a:p>
        <a:p>
          <a:r>
            <a:rPr lang="en-US" b="1" dirty="0"/>
            <a:t>No</a:t>
          </a:r>
          <a:r>
            <a:rPr lang="en-US" dirty="0"/>
            <a:t>: Pull back and re-enter the cycle with teacher talk</a:t>
          </a:r>
        </a:p>
      </dgm:t>
    </dgm:pt>
    <dgm:pt modelId="{CC0DB276-EFD9-6A43-89B6-D50E8B6C6F27}" type="parTrans" cxnId="{CBD6210C-B7CF-1C44-B656-E477CB01075B}">
      <dgm:prSet/>
      <dgm:spPr/>
      <dgm:t>
        <a:bodyPr/>
        <a:lstStyle/>
        <a:p>
          <a:endParaRPr lang="en-US"/>
        </a:p>
      </dgm:t>
    </dgm:pt>
    <dgm:pt modelId="{36D35A4C-0F84-E64C-808E-4405F2841160}" type="sibTrans" cxnId="{CBD6210C-B7CF-1C44-B656-E477CB01075B}">
      <dgm:prSet/>
      <dgm:spPr/>
      <dgm:t>
        <a:bodyPr/>
        <a:lstStyle/>
        <a:p>
          <a:endParaRPr lang="en-US"/>
        </a:p>
      </dgm:t>
    </dgm:pt>
    <dgm:pt modelId="{C6BFA9B8-7423-BD4D-B06A-A70A26480A40}" type="pres">
      <dgm:prSet presAssocID="{00E2CBD0-4AA2-D74F-80C6-E7FD388E815C}" presName="Name0" presStyleCnt="0">
        <dgm:presLayoutVars>
          <dgm:dir/>
          <dgm:resizeHandles val="exact"/>
        </dgm:presLayoutVars>
      </dgm:prSet>
      <dgm:spPr/>
    </dgm:pt>
    <dgm:pt modelId="{3944A13B-704A-F143-AC9D-A5CC0904395F}" type="pres">
      <dgm:prSet presAssocID="{00E2CBD0-4AA2-D74F-80C6-E7FD388E815C}" presName="cycle" presStyleCnt="0"/>
      <dgm:spPr/>
    </dgm:pt>
    <dgm:pt modelId="{4611AC67-73F2-6340-8D30-21F7A083ED0E}" type="pres">
      <dgm:prSet presAssocID="{DA0DF128-4836-6E44-8B9B-D79AB08E5774}" presName="nodeFirstNode" presStyleLbl="node1" presStyleIdx="0" presStyleCnt="4">
        <dgm:presLayoutVars>
          <dgm:bulletEnabled val="1"/>
        </dgm:presLayoutVars>
      </dgm:prSet>
      <dgm:spPr/>
    </dgm:pt>
    <dgm:pt modelId="{521207EB-1374-9E42-9595-BF5D0B5868A2}" type="pres">
      <dgm:prSet presAssocID="{1D73573F-B4C9-AC4E-B9D5-6340E313C1A1}" presName="sibTransFirstNode" presStyleLbl="bgShp" presStyleIdx="0" presStyleCnt="1"/>
      <dgm:spPr/>
    </dgm:pt>
    <dgm:pt modelId="{9CDAA8AE-905A-4843-A0EE-CEF13AE4268F}" type="pres">
      <dgm:prSet presAssocID="{207FDAB5-BBEA-B647-B8EA-DAFCAE376AD0}" presName="nodeFollowingNodes" presStyleLbl="node1" presStyleIdx="1" presStyleCnt="4" custRadScaleRad="100000" custRadScaleInc="0">
        <dgm:presLayoutVars>
          <dgm:bulletEnabled val="1"/>
        </dgm:presLayoutVars>
      </dgm:prSet>
      <dgm:spPr/>
    </dgm:pt>
    <dgm:pt modelId="{66C1C944-B282-3841-85EB-EB5922D029DD}" type="pres">
      <dgm:prSet presAssocID="{4C7AE5A7-BCA5-BC44-824E-3EAE82728275}" presName="nodeFollowingNodes" presStyleLbl="node1" presStyleIdx="2" presStyleCnt="4">
        <dgm:presLayoutVars>
          <dgm:bulletEnabled val="1"/>
        </dgm:presLayoutVars>
      </dgm:prSet>
      <dgm:spPr/>
    </dgm:pt>
    <dgm:pt modelId="{901C8DC2-B71F-DE42-A964-0B1E1CD8A6D7}" type="pres">
      <dgm:prSet presAssocID="{82F2464E-813B-DB4C-B565-AAA6D55D51DB}" presName="nodeFollowingNodes" presStyleLbl="node1" presStyleIdx="3" presStyleCnt="4">
        <dgm:presLayoutVars>
          <dgm:bulletEnabled val="1"/>
        </dgm:presLayoutVars>
      </dgm:prSet>
      <dgm:spPr/>
    </dgm:pt>
  </dgm:ptLst>
  <dgm:cxnLst>
    <dgm:cxn modelId="{CBD6210C-B7CF-1C44-B656-E477CB01075B}" srcId="{00E2CBD0-4AA2-D74F-80C6-E7FD388E815C}" destId="{82F2464E-813B-DB4C-B565-AAA6D55D51DB}" srcOrd="3" destOrd="0" parTransId="{CC0DB276-EFD9-6A43-89B6-D50E8B6C6F27}" sibTransId="{36D35A4C-0F84-E64C-808E-4405F2841160}"/>
    <dgm:cxn modelId="{CD382F3F-3C0A-B445-8290-6E29FD6057D5}" srcId="{00E2CBD0-4AA2-D74F-80C6-E7FD388E815C}" destId="{207FDAB5-BBEA-B647-B8EA-DAFCAE376AD0}" srcOrd="1" destOrd="0" parTransId="{93AA0D95-B085-0249-8FB9-86310D8492CA}" sibTransId="{80C84C17-FD29-6243-B071-32BB4C46F322}"/>
    <dgm:cxn modelId="{C458EE61-B02E-184A-B47B-7FC6C10709DA}" srcId="{00E2CBD0-4AA2-D74F-80C6-E7FD388E815C}" destId="{4C7AE5A7-BCA5-BC44-824E-3EAE82728275}" srcOrd="2" destOrd="0" parTransId="{D9A4F289-FEBC-844B-9414-6C108237BD28}" sibTransId="{A039A8D1-07C4-4C49-9B7E-7773C1D5FA20}"/>
    <dgm:cxn modelId="{615D269A-6C42-3844-A823-6831CC754DD5}" type="presOf" srcId="{DA0DF128-4836-6E44-8B9B-D79AB08E5774}" destId="{4611AC67-73F2-6340-8D30-21F7A083ED0E}" srcOrd="0" destOrd="0" presId="urn:microsoft.com/office/officeart/2005/8/layout/cycle3"/>
    <dgm:cxn modelId="{8FA755AF-2973-3740-8E5D-B609B96AB6CB}" type="presOf" srcId="{1D73573F-B4C9-AC4E-B9D5-6340E313C1A1}" destId="{521207EB-1374-9E42-9595-BF5D0B5868A2}" srcOrd="0" destOrd="0" presId="urn:microsoft.com/office/officeart/2005/8/layout/cycle3"/>
    <dgm:cxn modelId="{A7C347BD-95B3-2D48-AEEF-88082BED7994}" type="presOf" srcId="{207FDAB5-BBEA-B647-B8EA-DAFCAE376AD0}" destId="{9CDAA8AE-905A-4843-A0EE-CEF13AE4268F}" srcOrd="0" destOrd="0" presId="urn:microsoft.com/office/officeart/2005/8/layout/cycle3"/>
    <dgm:cxn modelId="{43F035C9-774F-8B47-8D25-AC69C0D9AC01}" srcId="{00E2CBD0-4AA2-D74F-80C6-E7FD388E815C}" destId="{DA0DF128-4836-6E44-8B9B-D79AB08E5774}" srcOrd="0" destOrd="0" parTransId="{51DE1465-3BB2-7D4D-B0BF-630700181B76}" sibTransId="{1D73573F-B4C9-AC4E-B9D5-6340E313C1A1}"/>
    <dgm:cxn modelId="{E2807BD4-0D57-F84E-A26F-A3D803F57561}" type="presOf" srcId="{82F2464E-813B-DB4C-B565-AAA6D55D51DB}" destId="{901C8DC2-B71F-DE42-A964-0B1E1CD8A6D7}" srcOrd="0" destOrd="0" presId="urn:microsoft.com/office/officeart/2005/8/layout/cycle3"/>
    <dgm:cxn modelId="{072DB4EC-97BC-9A46-BC5B-9376A2D21B61}" type="presOf" srcId="{00E2CBD0-4AA2-D74F-80C6-E7FD388E815C}" destId="{C6BFA9B8-7423-BD4D-B06A-A70A26480A40}" srcOrd="0" destOrd="0" presId="urn:microsoft.com/office/officeart/2005/8/layout/cycle3"/>
    <dgm:cxn modelId="{675B1CF4-ADFF-8743-A0EC-87E681E4A3FC}" type="presOf" srcId="{4C7AE5A7-BCA5-BC44-824E-3EAE82728275}" destId="{66C1C944-B282-3841-85EB-EB5922D029DD}" srcOrd="0" destOrd="0" presId="urn:microsoft.com/office/officeart/2005/8/layout/cycle3"/>
    <dgm:cxn modelId="{E37D3298-7AEB-2D45-9240-BE8303D9593F}" type="presParOf" srcId="{C6BFA9B8-7423-BD4D-B06A-A70A26480A40}" destId="{3944A13B-704A-F143-AC9D-A5CC0904395F}" srcOrd="0" destOrd="0" presId="urn:microsoft.com/office/officeart/2005/8/layout/cycle3"/>
    <dgm:cxn modelId="{400C1902-EC74-D244-95B3-BA0F777E4626}" type="presParOf" srcId="{3944A13B-704A-F143-AC9D-A5CC0904395F}" destId="{4611AC67-73F2-6340-8D30-21F7A083ED0E}" srcOrd="0" destOrd="0" presId="urn:microsoft.com/office/officeart/2005/8/layout/cycle3"/>
    <dgm:cxn modelId="{9F1921BC-5195-DC44-98B1-D49F7310122B}" type="presParOf" srcId="{3944A13B-704A-F143-AC9D-A5CC0904395F}" destId="{521207EB-1374-9E42-9595-BF5D0B5868A2}" srcOrd="1" destOrd="0" presId="urn:microsoft.com/office/officeart/2005/8/layout/cycle3"/>
    <dgm:cxn modelId="{08C234F1-E125-0B41-A8A5-0F6F6E342F26}" type="presParOf" srcId="{3944A13B-704A-F143-AC9D-A5CC0904395F}" destId="{9CDAA8AE-905A-4843-A0EE-CEF13AE4268F}" srcOrd="2" destOrd="0" presId="urn:microsoft.com/office/officeart/2005/8/layout/cycle3"/>
    <dgm:cxn modelId="{5191187F-9AFE-A14D-918B-AC5CBE23A8E8}" type="presParOf" srcId="{3944A13B-704A-F143-AC9D-A5CC0904395F}" destId="{66C1C944-B282-3841-85EB-EB5922D029DD}" srcOrd="3" destOrd="0" presId="urn:microsoft.com/office/officeart/2005/8/layout/cycle3"/>
    <dgm:cxn modelId="{AFD8E0C9-C9AC-0547-AA31-360DE5481309}" type="presParOf" srcId="{3944A13B-704A-F143-AC9D-A5CC0904395F}" destId="{901C8DC2-B71F-DE42-A964-0B1E1CD8A6D7}"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0E2CBD0-4AA2-D74F-80C6-E7FD388E815C}" type="doc">
      <dgm:prSet loTypeId="urn:microsoft.com/office/officeart/2005/8/layout/cycle3" loCatId="" qsTypeId="urn:microsoft.com/office/officeart/2005/8/quickstyle/simple1" qsCatId="simple" csTypeId="urn:microsoft.com/office/officeart/2005/8/colors/accent1_2" csCatId="accent1" phldr="1"/>
      <dgm:spPr/>
      <dgm:t>
        <a:bodyPr/>
        <a:lstStyle/>
        <a:p>
          <a:endParaRPr lang="en-US"/>
        </a:p>
      </dgm:t>
    </dgm:pt>
    <dgm:pt modelId="{DA0DF128-4836-6E44-8B9B-D79AB08E5774}">
      <dgm:prSet phldrT="[Text]"/>
      <dgm:spPr/>
      <dgm:t>
        <a:bodyPr/>
        <a:lstStyle/>
        <a:p>
          <a:r>
            <a:rPr lang="en-US" dirty="0"/>
            <a:t>Teacher</a:t>
          </a:r>
          <a:r>
            <a:rPr lang="en-US" baseline="0" dirty="0"/>
            <a:t> releases to </a:t>
          </a:r>
          <a:r>
            <a:rPr lang="en-US" b="1" baseline="0" dirty="0"/>
            <a:t>students working</a:t>
          </a:r>
          <a:r>
            <a:rPr lang="en-US" baseline="0" dirty="0"/>
            <a:t> alone or in pairs…</a:t>
          </a:r>
          <a:endParaRPr lang="en-US" dirty="0"/>
        </a:p>
      </dgm:t>
    </dgm:pt>
    <dgm:pt modelId="{51DE1465-3BB2-7D4D-B0BF-630700181B76}" type="parTrans" cxnId="{43F035C9-774F-8B47-8D25-AC69C0D9AC01}">
      <dgm:prSet/>
      <dgm:spPr/>
      <dgm:t>
        <a:bodyPr/>
        <a:lstStyle/>
        <a:p>
          <a:endParaRPr lang="en-US"/>
        </a:p>
      </dgm:t>
    </dgm:pt>
    <dgm:pt modelId="{1D73573F-B4C9-AC4E-B9D5-6340E313C1A1}" type="sibTrans" cxnId="{43F035C9-774F-8B47-8D25-AC69C0D9AC01}">
      <dgm:prSet/>
      <dgm:spPr/>
      <dgm:t>
        <a:bodyPr/>
        <a:lstStyle/>
        <a:p>
          <a:endParaRPr lang="en-US"/>
        </a:p>
      </dgm:t>
    </dgm:pt>
    <dgm:pt modelId="{207FDAB5-BBEA-B647-B8EA-DAFCAE376AD0}">
      <dgm:prSet phldrT="[Text]"/>
      <dgm:spPr/>
      <dgm:t>
        <a:bodyPr/>
        <a:lstStyle/>
        <a:p>
          <a:r>
            <a:rPr lang="en-US" dirty="0"/>
            <a:t>Teacher</a:t>
          </a:r>
          <a:r>
            <a:rPr lang="en-US" baseline="0" dirty="0"/>
            <a:t> circulates and utilizes </a:t>
          </a:r>
          <a:r>
            <a:rPr lang="en-US" b="1" baseline="0" dirty="0"/>
            <a:t>Praise, Prompt, and Leave</a:t>
          </a:r>
          <a:r>
            <a:rPr lang="en-US" baseline="0" dirty="0"/>
            <a:t>…</a:t>
          </a:r>
          <a:endParaRPr lang="en-US" dirty="0"/>
        </a:p>
      </dgm:t>
    </dgm:pt>
    <dgm:pt modelId="{93AA0D95-B085-0249-8FB9-86310D8492CA}" type="parTrans" cxnId="{CD382F3F-3C0A-B445-8290-6E29FD6057D5}">
      <dgm:prSet/>
      <dgm:spPr/>
      <dgm:t>
        <a:bodyPr/>
        <a:lstStyle/>
        <a:p>
          <a:endParaRPr lang="en-US"/>
        </a:p>
      </dgm:t>
    </dgm:pt>
    <dgm:pt modelId="{80C84C17-FD29-6243-B071-32BB4C46F322}" type="sibTrans" cxnId="{CD382F3F-3C0A-B445-8290-6E29FD6057D5}">
      <dgm:prSet/>
      <dgm:spPr/>
      <dgm:t>
        <a:bodyPr/>
        <a:lstStyle/>
        <a:p>
          <a:endParaRPr lang="en-US"/>
        </a:p>
      </dgm:t>
    </dgm:pt>
    <dgm:pt modelId="{4C7AE5A7-BCA5-BC44-824E-3EAE82728275}">
      <dgm:prSet phldrT="[Text]"/>
      <dgm:spPr/>
      <dgm:t>
        <a:bodyPr/>
        <a:lstStyle/>
        <a:p>
          <a:r>
            <a:rPr lang="en-US" dirty="0"/>
            <a:t>Is there sufficient evidence of </a:t>
          </a:r>
          <a:r>
            <a:rPr lang="en-US" b="1" dirty="0"/>
            <a:t>engagement and mastery</a:t>
          </a:r>
          <a:r>
            <a:rPr lang="en-US" dirty="0"/>
            <a:t> to proceed?</a:t>
          </a:r>
        </a:p>
      </dgm:t>
    </dgm:pt>
    <dgm:pt modelId="{D9A4F289-FEBC-844B-9414-6C108237BD28}" type="parTrans" cxnId="{C458EE61-B02E-184A-B47B-7FC6C10709DA}">
      <dgm:prSet/>
      <dgm:spPr/>
      <dgm:t>
        <a:bodyPr/>
        <a:lstStyle/>
        <a:p>
          <a:endParaRPr lang="en-US"/>
        </a:p>
      </dgm:t>
    </dgm:pt>
    <dgm:pt modelId="{A039A8D1-07C4-4C49-9B7E-7773C1D5FA20}" type="sibTrans" cxnId="{C458EE61-B02E-184A-B47B-7FC6C10709DA}">
      <dgm:prSet/>
      <dgm:spPr/>
      <dgm:t>
        <a:bodyPr/>
        <a:lstStyle/>
        <a:p>
          <a:endParaRPr lang="en-US"/>
        </a:p>
      </dgm:t>
    </dgm:pt>
    <dgm:pt modelId="{82F2464E-813B-DB4C-B565-AAA6D55D51DB}">
      <dgm:prSet phldrT="[Text]"/>
      <dgm:spPr/>
      <dgm:t>
        <a:bodyPr/>
        <a:lstStyle/>
        <a:p>
          <a:r>
            <a:rPr lang="en-US" b="1" dirty="0"/>
            <a:t>Yes</a:t>
          </a:r>
          <a:r>
            <a:rPr lang="en-US" dirty="0"/>
            <a:t>: Proceed and release more to students or move on to the next aspect of the lesson</a:t>
          </a:r>
        </a:p>
        <a:p>
          <a:r>
            <a:rPr lang="en-US" b="1" dirty="0"/>
            <a:t>No</a:t>
          </a:r>
          <a:r>
            <a:rPr lang="en-US" dirty="0"/>
            <a:t>: Pull back and re-enter the cycle with teacher talk</a:t>
          </a:r>
        </a:p>
      </dgm:t>
    </dgm:pt>
    <dgm:pt modelId="{CC0DB276-EFD9-6A43-89B6-D50E8B6C6F27}" type="parTrans" cxnId="{CBD6210C-B7CF-1C44-B656-E477CB01075B}">
      <dgm:prSet/>
      <dgm:spPr/>
      <dgm:t>
        <a:bodyPr/>
        <a:lstStyle/>
        <a:p>
          <a:endParaRPr lang="en-US"/>
        </a:p>
      </dgm:t>
    </dgm:pt>
    <dgm:pt modelId="{36D35A4C-0F84-E64C-808E-4405F2841160}" type="sibTrans" cxnId="{CBD6210C-B7CF-1C44-B656-E477CB01075B}">
      <dgm:prSet/>
      <dgm:spPr/>
      <dgm:t>
        <a:bodyPr/>
        <a:lstStyle/>
        <a:p>
          <a:endParaRPr lang="en-US"/>
        </a:p>
      </dgm:t>
    </dgm:pt>
    <dgm:pt modelId="{C6BFA9B8-7423-BD4D-B06A-A70A26480A40}" type="pres">
      <dgm:prSet presAssocID="{00E2CBD0-4AA2-D74F-80C6-E7FD388E815C}" presName="Name0" presStyleCnt="0">
        <dgm:presLayoutVars>
          <dgm:dir/>
          <dgm:resizeHandles val="exact"/>
        </dgm:presLayoutVars>
      </dgm:prSet>
      <dgm:spPr/>
    </dgm:pt>
    <dgm:pt modelId="{3944A13B-704A-F143-AC9D-A5CC0904395F}" type="pres">
      <dgm:prSet presAssocID="{00E2CBD0-4AA2-D74F-80C6-E7FD388E815C}" presName="cycle" presStyleCnt="0"/>
      <dgm:spPr/>
    </dgm:pt>
    <dgm:pt modelId="{4611AC67-73F2-6340-8D30-21F7A083ED0E}" type="pres">
      <dgm:prSet presAssocID="{DA0DF128-4836-6E44-8B9B-D79AB08E5774}" presName="nodeFirstNode" presStyleLbl="node1" presStyleIdx="0" presStyleCnt="4">
        <dgm:presLayoutVars>
          <dgm:bulletEnabled val="1"/>
        </dgm:presLayoutVars>
      </dgm:prSet>
      <dgm:spPr/>
    </dgm:pt>
    <dgm:pt modelId="{521207EB-1374-9E42-9595-BF5D0B5868A2}" type="pres">
      <dgm:prSet presAssocID="{1D73573F-B4C9-AC4E-B9D5-6340E313C1A1}" presName="sibTransFirstNode" presStyleLbl="bgShp" presStyleIdx="0" presStyleCnt="1"/>
      <dgm:spPr/>
    </dgm:pt>
    <dgm:pt modelId="{9CDAA8AE-905A-4843-A0EE-CEF13AE4268F}" type="pres">
      <dgm:prSet presAssocID="{207FDAB5-BBEA-B647-B8EA-DAFCAE376AD0}" presName="nodeFollowingNodes" presStyleLbl="node1" presStyleIdx="1" presStyleCnt="4">
        <dgm:presLayoutVars>
          <dgm:bulletEnabled val="1"/>
        </dgm:presLayoutVars>
      </dgm:prSet>
      <dgm:spPr/>
    </dgm:pt>
    <dgm:pt modelId="{66C1C944-B282-3841-85EB-EB5922D029DD}" type="pres">
      <dgm:prSet presAssocID="{4C7AE5A7-BCA5-BC44-824E-3EAE82728275}" presName="nodeFollowingNodes" presStyleLbl="node1" presStyleIdx="2" presStyleCnt="4">
        <dgm:presLayoutVars>
          <dgm:bulletEnabled val="1"/>
        </dgm:presLayoutVars>
      </dgm:prSet>
      <dgm:spPr/>
    </dgm:pt>
    <dgm:pt modelId="{901C8DC2-B71F-DE42-A964-0B1E1CD8A6D7}" type="pres">
      <dgm:prSet presAssocID="{82F2464E-813B-DB4C-B565-AAA6D55D51DB}" presName="nodeFollowingNodes" presStyleLbl="node1" presStyleIdx="3" presStyleCnt="4">
        <dgm:presLayoutVars>
          <dgm:bulletEnabled val="1"/>
        </dgm:presLayoutVars>
      </dgm:prSet>
      <dgm:spPr/>
    </dgm:pt>
  </dgm:ptLst>
  <dgm:cxnLst>
    <dgm:cxn modelId="{CBD6210C-B7CF-1C44-B656-E477CB01075B}" srcId="{00E2CBD0-4AA2-D74F-80C6-E7FD388E815C}" destId="{82F2464E-813B-DB4C-B565-AAA6D55D51DB}" srcOrd="3" destOrd="0" parTransId="{CC0DB276-EFD9-6A43-89B6-D50E8B6C6F27}" sibTransId="{36D35A4C-0F84-E64C-808E-4405F2841160}"/>
    <dgm:cxn modelId="{CD382F3F-3C0A-B445-8290-6E29FD6057D5}" srcId="{00E2CBD0-4AA2-D74F-80C6-E7FD388E815C}" destId="{207FDAB5-BBEA-B647-B8EA-DAFCAE376AD0}" srcOrd="1" destOrd="0" parTransId="{93AA0D95-B085-0249-8FB9-86310D8492CA}" sibTransId="{80C84C17-FD29-6243-B071-32BB4C46F322}"/>
    <dgm:cxn modelId="{C458EE61-B02E-184A-B47B-7FC6C10709DA}" srcId="{00E2CBD0-4AA2-D74F-80C6-E7FD388E815C}" destId="{4C7AE5A7-BCA5-BC44-824E-3EAE82728275}" srcOrd="2" destOrd="0" parTransId="{D9A4F289-FEBC-844B-9414-6C108237BD28}" sibTransId="{A039A8D1-07C4-4C49-9B7E-7773C1D5FA20}"/>
    <dgm:cxn modelId="{615D269A-6C42-3844-A823-6831CC754DD5}" type="presOf" srcId="{DA0DF128-4836-6E44-8B9B-D79AB08E5774}" destId="{4611AC67-73F2-6340-8D30-21F7A083ED0E}" srcOrd="0" destOrd="0" presId="urn:microsoft.com/office/officeart/2005/8/layout/cycle3"/>
    <dgm:cxn modelId="{8FA755AF-2973-3740-8E5D-B609B96AB6CB}" type="presOf" srcId="{1D73573F-B4C9-AC4E-B9D5-6340E313C1A1}" destId="{521207EB-1374-9E42-9595-BF5D0B5868A2}" srcOrd="0" destOrd="0" presId="urn:microsoft.com/office/officeart/2005/8/layout/cycle3"/>
    <dgm:cxn modelId="{A7C347BD-95B3-2D48-AEEF-88082BED7994}" type="presOf" srcId="{207FDAB5-BBEA-B647-B8EA-DAFCAE376AD0}" destId="{9CDAA8AE-905A-4843-A0EE-CEF13AE4268F}" srcOrd="0" destOrd="0" presId="urn:microsoft.com/office/officeart/2005/8/layout/cycle3"/>
    <dgm:cxn modelId="{43F035C9-774F-8B47-8D25-AC69C0D9AC01}" srcId="{00E2CBD0-4AA2-D74F-80C6-E7FD388E815C}" destId="{DA0DF128-4836-6E44-8B9B-D79AB08E5774}" srcOrd="0" destOrd="0" parTransId="{51DE1465-3BB2-7D4D-B0BF-630700181B76}" sibTransId="{1D73573F-B4C9-AC4E-B9D5-6340E313C1A1}"/>
    <dgm:cxn modelId="{E2807BD4-0D57-F84E-A26F-A3D803F57561}" type="presOf" srcId="{82F2464E-813B-DB4C-B565-AAA6D55D51DB}" destId="{901C8DC2-B71F-DE42-A964-0B1E1CD8A6D7}" srcOrd="0" destOrd="0" presId="urn:microsoft.com/office/officeart/2005/8/layout/cycle3"/>
    <dgm:cxn modelId="{072DB4EC-97BC-9A46-BC5B-9376A2D21B61}" type="presOf" srcId="{00E2CBD0-4AA2-D74F-80C6-E7FD388E815C}" destId="{C6BFA9B8-7423-BD4D-B06A-A70A26480A40}" srcOrd="0" destOrd="0" presId="urn:microsoft.com/office/officeart/2005/8/layout/cycle3"/>
    <dgm:cxn modelId="{675B1CF4-ADFF-8743-A0EC-87E681E4A3FC}" type="presOf" srcId="{4C7AE5A7-BCA5-BC44-824E-3EAE82728275}" destId="{66C1C944-B282-3841-85EB-EB5922D029DD}" srcOrd="0" destOrd="0" presId="urn:microsoft.com/office/officeart/2005/8/layout/cycle3"/>
    <dgm:cxn modelId="{E37D3298-7AEB-2D45-9240-BE8303D9593F}" type="presParOf" srcId="{C6BFA9B8-7423-BD4D-B06A-A70A26480A40}" destId="{3944A13B-704A-F143-AC9D-A5CC0904395F}" srcOrd="0" destOrd="0" presId="urn:microsoft.com/office/officeart/2005/8/layout/cycle3"/>
    <dgm:cxn modelId="{400C1902-EC74-D244-95B3-BA0F777E4626}" type="presParOf" srcId="{3944A13B-704A-F143-AC9D-A5CC0904395F}" destId="{4611AC67-73F2-6340-8D30-21F7A083ED0E}" srcOrd="0" destOrd="0" presId="urn:microsoft.com/office/officeart/2005/8/layout/cycle3"/>
    <dgm:cxn modelId="{9F1921BC-5195-DC44-98B1-D49F7310122B}" type="presParOf" srcId="{3944A13B-704A-F143-AC9D-A5CC0904395F}" destId="{521207EB-1374-9E42-9595-BF5D0B5868A2}" srcOrd="1" destOrd="0" presId="urn:microsoft.com/office/officeart/2005/8/layout/cycle3"/>
    <dgm:cxn modelId="{08C234F1-E125-0B41-A8A5-0F6F6E342F26}" type="presParOf" srcId="{3944A13B-704A-F143-AC9D-A5CC0904395F}" destId="{9CDAA8AE-905A-4843-A0EE-CEF13AE4268F}" srcOrd="2" destOrd="0" presId="urn:microsoft.com/office/officeart/2005/8/layout/cycle3"/>
    <dgm:cxn modelId="{5191187F-9AFE-A14D-918B-AC5CBE23A8E8}" type="presParOf" srcId="{3944A13B-704A-F143-AC9D-A5CC0904395F}" destId="{66C1C944-B282-3841-85EB-EB5922D029DD}" srcOrd="3" destOrd="0" presId="urn:microsoft.com/office/officeart/2005/8/layout/cycle3"/>
    <dgm:cxn modelId="{AFD8E0C9-C9AC-0547-AA31-360DE5481309}" type="presParOf" srcId="{3944A13B-704A-F143-AC9D-A5CC0904395F}" destId="{901C8DC2-B71F-DE42-A964-0B1E1CD8A6D7}"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1207EB-1374-9E42-9595-BF5D0B5868A2}">
      <dsp:nvSpPr>
        <dsp:cNvPr id="0" name=""/>
        <dsp:cNvSpPr/>
      </dsp:nvSpPr>
      <dsp:spPr>
        <a:xfrm>
          <a:off x="2945172" y="-113729"/>
          <a:ext cx="4168371" cy="4168371"/>
        </a:xfrm>
        <a:prstGeom prst="circularArrow">
          <a:avLst>
            <a:gd name="adj1" fmla="val 4668"/>
            <a:gd name="adj2" fmla="val 272909"/>
            <a:gd name="adj3" fmla="val 12824958"/>
            <a:gd name="adj4" fmla="val 18035266"/>
            <a:gd name="adj5" fmla="val 484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611AC67-73F2-6340-8D30-21F7A083ED0E}">
      <dsp:nvSpPr>
        <dsp:cNvPr id="0" name=""/>
        <dsp:cNvSpPr/>
      </dsp:nvSpPr>
      <dsp:spPr>
        <a:xfrm>
          <a:off x="3639408" y="904"/>
          <a:ext cx="2779899" cy="138994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Small chunk </a:t>
          </a:r>
          <a:r>
            <a:rPr lang="en-US" sz="1800" kern="1200" dirty="0"/>
            <a:t>introduced through teacher talk…</a:t>
          </a:r>
        </a:p>
      </dsp:txBody>
      <dsp:txXfrm>
        <a:off x="3707260" y="68756"/>
        <a:ext cx="2644195" cy="1254245"/>
      </dsp:txXfrm>
    </dsp:sp>
    <dsp:sp modelId="{9CDAA8AE-905A-4843-A0EE-CEF13AE4268F}">
      <dsp:nvSpPr>
        <dsp:cNvPr id="0" name=""/>
        <dsp:cNvSpPr/>
      </dsp:nvSpPr>
      <dsp:spPr>
        <a:xfrm>
          <a:off x="5136131" y="1497627"/>
          <a:ext cx="2779899" cy="138994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Cold calling</a:t>
          </a:r>
          <a:r>
            <a:rPr lang="en-US" sz="1800" kern="1200" dirty="0"/>
            <a:t>/</a:t>
          </a:r>
          <a:r>
            <a:rPr lang="en-US" sz="1800" b="1" kern="1200" dirty="0"/>
            <a:t>random calling</a:t>
          </a:r>
          <a:r>
            <a:rPr lang="en-US" sz="1800" kern="1200" dirty="0"/>
            <a:t> to engage students and gauge mastery…</a:t>
          </a:r>
        </a:p>
      </dsp:txBody>
      <dsp:txXfrm>
        <a:off x="5203983" y="1565479"/>
        <a:ext cx="2644195" cy="1254245"/>
      </dsp:txXfrm>
    </dsp:sp>
    <dsp:sp modelId="{66C1C944-B282-3841-85EB-EB5922D029DD}">
      <dsp:nvSpPr>
        <dsp:cNvPr id="0" name=""/>
        <dsp:cNvSpPr/>
      </dsp:nvSpPr>
      <dsp:spPr>
        <a:xfrm>
          <a:off x="3639408" y="2994349"/>
          <a:ext cx="2779899" cy="138994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Is there sufficient evidence of </a:t>
          </a:r>
          <a:r>
            <a:rPr lang="en-US" sz="1800" b="1" kern="1200" dirty="0"/>
            <a:t>engagement and mastery</a:t>
          </a:r>
          <a:r>
            <a:rPr lang="en-US" sz="1800" kern="1200" dirty="0"/>
            <a:t> to proceed?</a:t>
          </a:r>
        </a:p>
      </dsp:txBody>
      <dsp:txXfrm>
        <a:off x="3707260" y="3062201"/>
        <a:ext cx="2644195" cy="1254245"/>
      </dsp:txXfrm>
    </dsp:sp>
    <dsp:sp modelId="{901C8DC2-B71F-DE42-A964-0B1E1CD8A6D7}">
      <dsp:nvSpPr>
        <dsp:cNvPr id="0" name=""/>
        <dsp:cNvSpPr/>
      </dsp:nvSpPr>
      <dsp:spPr>
        <a:xfrm>
          <a:off x="2142686" y="1497627"/>
          <a:ext cx="2779899" cy="138994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Yes</a:t>
          </a:r>
          <a:r>
            <a:rPr lang="en-US" sz="1800" kern="1200" dirty="0"/>
            <a:t>: Proceed and release more to students</a:t>
          </a:r>
        </a:p>
        <a:p>
          <a:pPr marL="0" lvl="0" indent="0" algn="ctr" defTabSz="800100">
            <a:lnSpc>
              <a:spcPct val="90000"/>
            </a:lnSpc>
            <a:spcBef>
              <a:spcPct val="0"/>
            </a:spcBef>
            <a:spcAft>
              <a:spcPct val="35000"/>
            </a:spcAft>
            <a:buNone/>
          </a:pPr>
          <a:r>
            <a:rPr lang="en-US" sz="1800" b="1" kern="1200" dirty="0"/>
            <a:t>No</a:t>
          </a:r>
          <a:r>
            <a:rPr lang="en-US" sz="1800" kern="1200" dirty="0"/>
            <a:t>: Pull back and re-enter the cycle with teacher talk</a:t>
          </a:r>
        </a:p>
      </dsp:txBody>
      <dsp:txXfrm>
        <a:off x="2210538" y="1565479"/>
        <a:ext cx="2644195" cy="12542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1207EB-1374-9E42-9595-BF5D0B5868A2}">
      <dsp:nvSpPr>
        <dsp:cNvPr id="0" name=""/>
        <dsp:cNvSpPr/>
      </dsp:nvSpPr>
      <dsp:spPr>
        <a:xfrm>
          <a:off x="2945172" y="-113729"/>
          <a:ext cx="4168371" cy="4168371"/>
        </a:xfrm>
        <a:prstGeom prst="circularArrow">
          <a:avLst>
            <a:gd name="adj1" fmla="val 4668"/>
            <a:gd name="adj2" fmla="val 272909"/>
            <a:gd name="adj3" fmla="val 12824958"/>
            <a:gd name="adj4" fmla="val 18035266"/>
            <a:gd name="adj5" fmla="val 484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611AC67-73F2-6340-8D30-21F7A083ED0E}">
      <dsp:nvSpPr>
        <dsp:cNvPr id="0" name=""/>
        <dsp:cNvSpPr/>
      </dsp:nvSpPr>
      <dsp:spPr>
        <a:xfrm>
          <a:off x="3639408" y="904"/>
          <a:ext cx="2779899" cy="138994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Teacher</a:t>
          </a:r>
          <a:r>
            <a:rPr lang="en-US" sz="1500" kern="1200" baseline="0" dirty="0"/>
            <a:t> releases to </a:t>
          </a:r>
          <a:r>
            <a:rPr lang="en-US" sz="1500" b="1" kern="1200" baseline="0" dirty="0"/>
            <a:t>students working</a:t>
          </a:r>
          <a:r>
            <a:rPr lang="en-US" sz="1500" kern="1200" baseline="0" dirty="0"/>
            <a:t> alone or in pairs…</a:t>
          </a:r>
          <a:endParaRPr lang="en-US" sz="1500" kern="1200" dirty="0"/>
        </a:p>
      </dsp:txBody>
      <dsp:txXfrm>
        <a:off x="3707260" y="68756"/>
        <a:ext cx="2644195" cy="1254245"/>
      </dsp:txXfrm>
    </dsp:sp>
    <dsp:sp modelId="{9CDAA8AE-905A-4843-A0EE-CEF13AE4268F}">
      <dsp:nvSpPr>
        <dsp:cNvPr id="0" name=""/>
        <dsp:cNvSpPr/>
      </dsp:nvSpPr>
      <dsp:spPr>
        <a:xfrm>
          <a:off x="5136131" y="1497627"/>
          <a:ext cx="2779899" cy="138994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Teacher</a:t>
          </a:r>
          <a:r>
            <a:rPr lang="en-US" sz="1500" kern="1200" baseline="0" dirty="0"/>
            <a:t> circulates and utilizes </a:t>
          </a:r>
          <a:r>
            <a:rPr lang="en-US" sz="1500" b="1" kern="1200" baseline="0" dirty="0"/>
            <a:t>Praise, Prompt, and Leave</a:t>
          </a:r>
          <a:r>
            <a:rPr lang="en-US" sz="1500" kern="1200" baseline="0" dirty="0"/>
            <a:t>…</a:t>
          </a:r>
          <a:endParaRPr lang="en-US" sz="1500" kern="1200" dirty="0"/>
        </a:p>
      </dsp:txBody>
      <dsp:txXfrm>
        <a:off x="5203983" y="1565479"/>
        <a:ext cx="2644195" cy="1254245"/>
      </dsp:txXfrm>
    </dsp:sp>
    <dsp:sp modelId="{66C1C944-B282-3841-85EB-EB5922D029DD}">
      <dsp:nvSpPr>
        <dsp:cNvPr id="0" name=""/>
        <dsp:cNvSpPr/>
      </dsp:nvSpPr>
      <dsp:spPr>
        <a:xfrm>
          <a:off x="3639408" y="2994349"/>
          <a:ext cx="2779899" cy="138994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Is there sufficient evidence of </a:t>
          </a:r>
          <a:r>
            <a:rPr lang="en-US" sz="1500" b="1" kern="1200" dirty="0"/>
            <a:t>engagement and mastery</a:t>
          </a:r>
          <a:r>
            <a:rPr lang="en-US" sz="1500" kern="1200" dirty="0"/>
            <a:t> to proceed?</a:t>
          </a:r>
        </a:p>
      </dsp:txBody>
      <dsp:txXfrm>
        <a:off x="3707260" y="3062201"/>
        <a:ext cx="2644195" cy="1254245"/>
      </dsp:txXfrm>
    </dsp:sp>
    <dsp:sp modelId="{901C8DC2-B71F-DE42-A964-0B1E1CD8A6D7}">
      <dsp:nvSpPr>
        <dsp:cNvPr id="0" name=""/>
        <dsp:cNvSpPr/>
      </dsp:nvSpPr>
      <dsp:spPr>
        <a:xfrm>
          <a:off x="2142686" y="1497627"/>
          <a:ext cx="2779899" cy="138994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Yes</a:t>
          </a:r>
          <a:r>
            <a:rPr lang="en-US" sz="1500" kern="1200" dirty="0"/>
            <a:t>: Proceed and release more to students or move on to the next aspect of the lesson</a:t>
          </a:r>
        </a:p>
        <a:p>
          <a:pPr marL="0" lvl="0" indent="0" algn="ctr" defTabSz="666750">
            <a:lnSpc>
              <a:spcPct val="90000"/>
            </a:lnSpc>
            <a:spcBef>
              <a:spcPct val="0"/>
            </a:spcBef>
            <a:spcAft>
              <a:spcPct val="35000"/>
            </a:spcAft>
            <a:buNone/>
          </a:pPr>
          <a:r>
            <a:rPr lang="en-US" sz="1500" b="1" kern="1200" dirty="0"/>
            <a:t>No</a:t>
          </a:r>
          <a:r>
            <a:rPr lang="en-US" sz="1500" kern="1200" dirty="0"/>
            <a:t>: Pull back and re-enter the cycle with teacher talk</a:t>
          </a:r>
        </a:p>
      </dsp:txBody>
      <dsp:txXfrm>
        <a:off x="2210538" y="1565479"/>
        <a:ext cx="2644195" cy="1254245"/>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1C3D3B-C5E2-E948-9C88-75CF96763BF5}" type="datetimeFigureOut">
              <a:rPr lang="en-US" smtClean="0"/>
              <a:t>6/7/18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44A9E3-977A-1848-91A4-AAD4F4A4C5CE}" type="slidenum">
              <a:rPr lang="en-US" smtClean="0"/>
              <a:t>‹#›</a:t>
            </a:fld>
            <a:endParaRPr lang="en-US"/>
          </a:p>
        </p:txBody>
      </p:sp>
    </p:spTree>
    <p:extLst>
      <p:ext uri="{BB962C8B-B14F-4D97-AF65-F5344CB8AC3E}">
        <p14:creationId xmlns:p14="http://schemas.microsoft.com/office/powerpoint/2010/main" val="1552938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a:t>
            </a:r>
            <a:r>
              <a:rPr lang="en-US" baseline="0" dirty="0"/>
              <a:t> do you interpret this slide?</a:t>
            </a:r>
            <a:endParaRPr lang="en-US" dirty="0"/>
          </a:p>
        </p:txBody>
      </p:sp>
      <p:sp>
        <p:nvSpPr>
          <p:cNvPr id="4" name="Slide Number Placeholder 3"/>
          <p:cNvSpPr>
            <a:spLocks noGrp="1"/>
          </p:cNvSpPr>
          <p:nvPr>
            <p:ph type="sldNum" sz="quarter" idx="10"/>
          </p:nvPr>
        </p:nvSpPr>
        <p:spPr/>
        <p:txBody>
          <a:bodyPr/>
          <a:lstStyle/>
          <a:p>
            <a:fld id="{8744A9E3-977A-1848-91A4-AAD4F4A4C5CE}" type="slidenum">
              <a:rPr lang="en-US" smtClean="0"/>
              <a:t>6</a:t>
            </a:fld>
            <a:endParaRPr lang="en-US"/>
          </a:p>
        </p:txBody>
      </p:sp>
    </p:spTree>
    <p:extLst>
      <p:ext uri="{BB962C8B-B14F-4D97-AF65-F5344CB8AC3E}">
        <p14:creationId xmlns:p14="http://schemas.microsoft.com/office/powerpoint/2010/main" val="2183186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9838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F0BE5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31418"/>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rgbClr val="29838A"/>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4BDF68E2-58F2-4D09-BE8B-E3BD06533059}" type="datetimeFigureOut">
              <a:rPr lang="en-US" smtClean="0"/>
              <a:t>6/7/18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3" name="Group 12"/>
          <p:cNvGrpSpPr/>
          <p:nvPr userDrawn="1"/>
        </p:nvGrpSpPr>
        <p:grpSpPr>
          <a:xfrm>
            <a:off x="0" y="0"/>
            <a:ext cx="12188825" cy="628444"/>
            <a:chOff x="0" y="0"/>
            <a:chExt cx="12188825" cy="628444"/>
          </a:xfrm>
        </p:grpSpPr>
        <p:sp>
          <p:nvSpPr>
            <p:cNvPr id="10" name="Rectangle 9"/>
            <p:cNvSpPr/>
            <p:nvPr userDrawn="1"/>
          </p:nvSpPr>
          <p:spPr>
            <a:xfrm>
              <a:off x="0" y="0"/>
              <a:ext cx="12188825" cy="628444"/>
            </a:xfrm>
            <a:prstGeom prst="rect">
              <a:avLst/>
            </a:prstGeom>
            <a:solidFill>
              <a:srgbClr val="29838A"/>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84912" y="42988"/>
              <a:ext cx="490887" cy="517068"/>
            </a:xfrm>
            <a:prstGeom prst="rect">
              <a:avLst/>
            </a:prstGeom>
          </p:spPr>
        </p:pic>
        <p:sp>
          <p:nvSpPr>
            <p:cNvPr id="12" name="TextBox 11"/>
            <p:cNvSpPr txBox="1"/>
            <p:nvPr userDrawn="1"/>
          </p:nvSpPr>
          <p:spPr>
            <a:xfrm>
              <a:off x="9550399" y="23256"/>
              <a:ext cx="2256184" cy="584775"/>
            </a:xfrm>
            <a:prstGeom prst="rect">
              <a:avLst/>
            </a:prstGeom>
            <a:noFill/>
          </p:spPr>
          <p:txBody>
            <a:bodyPr wrap="square" rtlCol="0">
              <a:spAutoFit/>
            </a:bodyPr>
            <a:lstStyle/>
            <a:p>
              <a:pPr algn="ctr"/>
              <a:r>
                <a:rPr lang="en-US" sz="2000" b="0" i="0" spc="0" dirty="0">
                  <a:solidFill>
                    <a:schemeClr val="bg1"/>
                  </a:solidFill>
                  <a:latin typeface="Impact" charset="0"/>
                  <a:ea typeface="Impact" charset="0"/>
                  <a:cs typeface="Impact" charset="0"/>
                </a:rPr>
                <a:t>JACKSON - MADISON</a:t>
              </a:r>
              <a:br>
                <a:rPr lang="en-US" b="0" i="0" baseline="0" dirty="0">
                  <a:solidFill>
                    <a:schemeClr val="bg1"/>
                  </a:solidFill>
                  <a:latin typeface="Helvetica" charset="0"/>
                  <a:ea typeface="Helvetica" charset="0"/>
                  <a:cs typeface="Helvetica" charset="0"/>
                </a:rPr>
              </a:br>
              <a:r>
                <a:rPr lang="en-US" sz="1200" b="1" i="0" baseline="0" dirty="0">
                  <a:solidFill>
                    <a:schemeClr val="bg1"/>
                  </a:solidFill>
                  <a:latin typeface="Geneva" charset="0"/>
                  <a:ea typeface="Geneva" charset="0"/>
                  <a:cs typeface="Geneva" charset="0"/>
                </a:rPr>
                <a:t>County School System</a:t>
              </a:r>
              <a:endParaRPr lang="en-US" sz="1200" b="1" i="0" dirty="0">
                <a:solidFill>
                  <a:schemeClr val="bg1"/>
                </a:solidFill>
                <a:latin typeface="Geneva" charset="0"/>
                <a:ea typeface="Geneva" charset="0"/>
                <a:cs typeface="Geneva" charset="0"/>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31418"/>
                </a:solidFill>
              </a:defRPr>
            </a:lvl1pPr>
          </a:lstStyle>
          <a:p>
            <a:r>
              <a:rPr lang="en-US" dirty="0"/>
              <a:t>Click to edit Master title style</a:t>
            </a:r>
          </a:p>
        </p:txBody>
      </p:sp>
      <p:sp>
        <p:nvSpPr>
          <p:cNvPr id="3" name="Vertical Text Placeholder 2"/>
          <p:cNvSpPr>
            <a:spLocks noGrp="1"/>
          </p:cNvSpPr>
          <p:nvPr>
            <p:ph type="body" orient="vert" idx="1"/>
          </p:nvPr>
        </p:nvSpPr>
        <p:spPr>
          <a:xfrm>
            <a:off x="1097280" y="1972734"/>
            <a:ext cx="10058400" cy="4023360"/>
          </a:xfrm>
        </p:spPr>
        <p:txBody>
          <a:bodyPr vert="eaVert" lIns="45720" tIns="0" rIns="45720" bIns="0"/>
          <a:lstStyle>
            <a:lvl1pPr>
              <a:defRPr>
                <a:solidFill>
                  <a:srgbClr val="131418"/>
                </a:solidFill>
              </a:defRPr>
            </a:lvl1pPr>
            <a:lvl2pPr>
              <a:defRPr>
                <a:solidFill>
                  <a:srgbClr val="131418"/>
                </a:solidFill>
              </a:defRPr>
            </a:lvl2pPr>
            <a:lvl3pPr>
              <a:defRPr>
                <a:solidFill>
                  <a:srgbClr val="131418"/>
                </a:solidFill>
              </a:defRPr>
            </a:lvl3pPr>
            <a:lvl4pPr>
              <a:defRPr>
                <a:solidFill>
                  <a:srgbClr val="131418"/>
                </a:solidFill>
              </a:defRPr>
            </a:lvl4pPr>
            <a:lvl5pPr>
              <a:defRPr>
                <a:solidFill>
                  <a:srgbClr val="13141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E2D6473-DF6D-4702-B328-E0DD40540A4E}" type="datetimeFigureOut">
              <a:rPr lang="en-US" smtClean="0"/>
              <a:t>6/7/18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9838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F0BE5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790560"/>
            <a:ext cx="2628900" cy="5381639"/>
          </a:xfrm>
        </p:spPr>
        <p:txBody>
          <a:bodyPr vert="eaVert"/>
          <a:lstStyle>
            <a:lvl1pPr>
              <a:defRPr>
                <a:solidFill>
                  <a:srgbClr val="131418"/>
                </a:solidFill>
              </a:defRPr>
            </a:lvl1pPr>
          </a:lstStyle>
          <a:p>
            <a:r>
              <a:rPr lang="en-US" dirty="0"/>
              <a:t>Click to edit Master title style</a:t>
            </a:r>
          </a:p>
        </p:txBody>
      </p:sp>
      <p:sp>
        <p:nvSpPr>
          <p:cNvPr id="3" name="Vertical Text Placeholder 2"/>
          <p:cNvSpPr>
            <a:spLocks noGrp="1"/>
          </p:cNvSpPr>
          <p:nvPr>
            <p:ph type="body" orient="vert" idx="1"/>
          </p:nvPr>
        </p:nvSpPr>
        <p:spPr>
          <a:xfrm>
            <a:off x="838200" y="790560"/>
            <a:ext cx="7734300" cy="5381640"/>
          </a:xfrm>
        </p:spPr>
        <p:txBody>
          <a:bodyPr vert="eaVert" lIns="45720" tIns="0" rIns="45720" bIns="0"/>
          <a:lstStyle>
            <a:lvl1pPr>
              <a:defRPr>
                <a:solidFill>
                  <a:srgbClr val="131418"/>
                </a:solidFill>
              </a:defRPr>
            </a:lvl1pPr>
            <a:lvl2pPr>
              <a:defRPr>
                <a:solidFill>
                  <a:srgbClr val="131418"/>
                </a:solidFill>
              </a:defRPr>
            </a:lvl2pPr>
            <a:lvl3pPr>
              <a:defRPr>
                <a:solidFill>
                  <a:srgbClr val="131418"/>
                </a:solidFill>
              </a:defRPr>
            </a:lvl3pPr>
            <a:lvl4pPr>
              <a:defRPr>
                <a:solidFill>
                  <a:srgbClr val="131418"/>
                </a:solidFill>
              </a:defRPr>
            </a:lvl4pPr>
            <a:lvl5pPr>
              <a:defRPr>
                <a:solidFill>
                  <a:srgbClr val="13141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6F7E3A-B166-407D-9866-32884E7D5B37}" type="datetimeFigureOut">
              <a:rPr lang="en-US" smtClean="0"/>
              <a:t>6/7/18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grpSp>
        <p:nvGrpSpPr>
          <p:cNvPr id="9" name="Group 8"/>
          <p:cNvGrpSpPr/>
          <p:nvPr userDrawn="1"/>
        </p:nvGrpSpPr>
        <p:grpSpPr>
          <a:xfrm>
            <a:off x="0" y="0"/>
            <a:ext cx="12188825" cy="628444"/>
            <a:chOff x="0" y="0"/>
            <a:chExt cx="12188825" cy="628444"/>
          </a:xfrm>
        </p:grpSpPr>
        <p:sp>
          <p:nvSpPr>
            <p:cNvPr id="10" name="Rectangle 9"/>
            <p:cNvSpPr/>
            <p:nvPr userDrawn="1"/>
          </p:nvSpPr>
          <p:spPr>
            <a:xfrm>
              <a:off x="0" y="0"/>
              <a:ext cx="12188825" cy="628444"/>
            </a:xfrm>
            <a:prstGeom prst="rect">
              <a:avLst/>
            </a:prstGeom>
            <a:solidFill>
              <a:srgbClr val="29838A"/>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87813" y="38741"/>
              <a:ext cx="490887" cy="517068"/>
            </a:xfrm>
            <a:prstGeom prst="rect">
              <a:avLst/>
            </a:prstGeom>
          </p:spPr>
        </p:pic>
        <p:sp>
          <p:nvSpPr>
            <p:cNvPr id="12" name="TextBox 11"/>
            <p:cNvSpPr txBox="1"/>
            <p:nvPr userDrawn="1"/>
          </p:nvSpPr>
          <p:spPr>
            <a:xfrm>
              <a:off x="9550399" y="17588"/>
              <a:ext cx="2256184" cy="584775"/>
            </a:xfrm>
            <a:prstGeom prst="rect">
              <a:avLst/>
            </a:prstGeom>
            <a:noFill/>
          </p:spPr>
          <p:txBody>
            <a:bodyPr wrap="square" rtlCol="0">
              <a:spAutoFit/>
            </a:bodyPr>
            <a:lstStyle/>
            <a:p>
              <a:pPr algn="ctr"/>
              <a:r>
                <a:rPr lang="en-US" sz="2000" b="0" i="0" spc="0" dirty="0">
                  <a:solidFill>
                    <a:schemeClr val="bg1"/>
                  </a:solidFill>
                  <a:latin typeface="Impact" charset="0"/>
                  <a:ea typeface="Impact" charset="0"/>
                  <a:cs typeface="Impact" charset="0"/>
                </a:rPr>
                <a:t>JACKSON - MADISON</a:t>
              </a:r>
              <a:br>
                <a:rPr lang="en-US" b="0" i="0" baseline="0" dirty="0">
                  <a:solidFill>
                    <a:schemeClr val="bg1"/>
                  </a:solidFill>
                  <a:latin typeface="Helvetica" charset="0"/>
                  <a:ea typeface="Helvetica" charset="0"/>
                  <a:cs typeface="Helvetica" charset="0"/>
                </a:rPr>
              </a:br>
              <a:r>
                <a:rPr lang="en-US" sz="1200" b="1" i="0" baseline="0" dirty="0">
                  <a:solidFill>
                    <a:schemeClr val="bg1"/>
                  </a:solidFill>
                  <a:latin typeface="Geneva" charset="0"/>
                  <a:ea typeface="Geneva" charset="0"/>
                  <a:cs typeface="Geneva" charset="0"/>
                </a:rPr>
                <a:t>County School System</a:t>
              </a:r>
              <a:endParaRPr lang="en-US" sz="1200" b="1" i="0" dirty="0">
                <a:solidFill>
                  <a:schemeClr val="bg1"/>
                </a:solidFill>
                <a:latin typeface="Geneva" charset="0"/>
                <a:ea typeface="Geneva" charset="0"/>
                <a:cs typeface="Geneva" charset="0"/>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smtClean="0"/>
              <a:t>6/7/18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3267"/>
            <a:ext cx="12188825" cy="457200"/>
          </a:xfrm>
          <a:prstGeom prst="rect">
            <a:avLst/>
          </a:prstGeom>
          <a:solidFill>
            <a:srgbClr val="29838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F0BE5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31418"/>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29838A"/>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smtClean="0"/>
              <a:t>6/7/18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0" name="Group 9"/>
          <p:cNvGrpSpPr/>
          <p:nvPr userDrawn="1"/>
        </p:nvGrpSpPr>
        <p:grpSpPr>
          <a:xfrm>
            <a:off x="0" y="0"/>
            <a:ext cx="12188825" cy="628444"/>
            <a:chOff x="0" y="0"/>
            <a:chExt cx="12188825" cy="628444"/>
          </a:xfrm>
        </p:grpSpPr>
        <p:sp>
          <p:nvSpPr>
            <p:cNvPr id="11" name="Rectangle 10"/>
            <p:cNvSpPr/>
            <p:nvPr userDrawn="1"/>
          </p:nvSpPr>
          <p:spPr>
            <a:xfrm>
              <a:off x="0" y="0"/>
              <a:ext cx="12188825" cy="628444"/>
            </a:xfrm>
            <a:prstGeom prst="rect">
              <a:avLst/>
            </a:prstGeom>
            <a:solidFill>
              <a:srgbClr val="29838A"/>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58270" y="42988"/>
              <a:ext cx="490887" cy="517068"/>
            </a:xfrm>
            <a:prstGeom prst="rect">
              <a:avLst/>
            </a:prstGeom>
          </p:spPr>
        </p:pic>
        <p:sp>
          <p:nvSpPr>
            <p:cNvPr id="13" name="TextBox 12"/>
            <p:cNvSpPr txBox="1"/>
            <p:nvPr userDrawn="1"/>
          </p:nvSpPr>
          <p:spPr>
            <a:xfrm>
              <a:off x="9526527" y="16128"/>
              <a:ext cx="2256184" cy="584775"/>
            </a:xfrm>
            <a:prstGeom prst="rect">
              <a:avLst/>
            </a:prstGeom>
            <a:noFill/>
          </p:spPr>
          <p:txBody>
            <a:bodyPr wrap="square" rtlCol="0">
              <a:spAutoFit/>
            </a:bodyPr>
            <a:lstStyle/>
            <a:p>
              <a:pPr algn="ctr"/>
              <a:r>
                <a:rPr lang="en-US" sz="2000" b="0" i="0" spc="0" dirty="0">
                  <a:solidFill>
                    <a:schemeClr val="bg1"/>
                  </a:solidFill>
                  <a:latin typeface="Impact" charset="0"/>
                  <a:ea typeface="Impact" charset="0"/>
                  <a:cs typeface="Impact" charset="0"/>
                </a:rPr>
                <a:t>JACKSON - MADISON</a:t>
              </a:r>
              <a:br>
                <a:rPr lang="en-US" b="0" i="0" baseline="0" dirty="0">
                  <a:solidFill>
                    <a:schemeClr val="bg1"/>
                  </a:solidFill>
                  <a:latin typeface="Helvetica" charset="0"/>
                  <a:ea typeface="Helvetica" charset="0"/>
                  <a:cs typeface="Helvetica" charset="0"/>
                </a:rPr>
              </a:br>
              <a:r>
                <a:rPr lang="en-US" sz="1200" b="1" i="0" baseline="0" dirty="0">
                  <a:solidFill>
                    <a:schemeClr val="bg1"/>
                  </a:solidFill>
                  <a:latin typeface="Geneva" charset="0"/>
                  <a:ea typeface="Geneva" charset="0"/>
                  <a:cs typeface="Geneva" charset="0"/>
                </a:rPr>
                <a:t>County School System</a:t>
              </a:r>
              <a:endParaRPr lang="en-US" sz="1200" b="1" i="0" dirty="0">
                <a:solidFill>
                  <a:schemeClr val="bg1"/>
                </a:solidFill>
                <a:latin typeface="Geneva" charset="0"/>
                <a:ea typeface="Geneva" charset="0"/>
                <a:cs typeface="Geneva" charset="0"/>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lvl1pPr>
              <a:defRPr>
                <a:solidFill>
                  <a:srgbClr val="131418"/>
                </a:solidFill>
              </a:defRPr>
            </a:lvl1pPr>
          </a:lstStyle>
          <a:p>
            <a:r>
              <a:rPr lang="en-US" dirty="0"/>
              <a:t>Click to edit Master title style</a:t>
            </a:r>
          </a:p>
        </p:txBody>
      </p:sp>
      <p:sp>
        <p:nvSpPr>
          <p:cNvPr id="3" name="Content Placeholder 2"/>
          <p:cNvSpPr>
            <a:spLocks noGrp="1"/>
          </p:cNvSpPr>
          <p:nvPr>
            <p:ph sz="half" idx="1"/>
          </p:nvPr>
        </p:nvSpPr>
        <p:spPr>
          <a:xfrm>
            <a:off x="1097279" y="1845734"/>
            <a:ext cx="493776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smtClean="0"/>
              <a:t>6/7/18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dirty="0"/>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29838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29838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6426E2C-56C1-4E0D-A793-0088A7FDD37E}" type="datetimeFigureOut">
              <a:rPr lang="en-US" smtClean="0"/>
              <a:t>6/7/18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smtClean="0"/>
              <a:t>6/7/18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9838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F0BE5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smtClean="0"/>
              <a:t>6/7/18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grpSp>
        <p:nvGrpSpPr>
          <p:cNvPr id="10" name="Group 9"/>
          <p:cNvGrpSpPr/>
          <p:nvPr userDrawn="1"/>
        </p:nvGrpSpPr>
        <p:grpSpPr>
          <a:xfrm>
            <a:off x="0" y="0"/>
            <a:ext cx="12188825" cy="628444"/>
            <a:chOff x="0" y="0"/>
            <a:chExt cx="12188825" cy="628444"/>
          </a:xfrm>
        </p:grpSpPr>
        <p:sp>
          <p:nvSpPr>
            <p:cNvPr id="11" name="Rectangle 10"/>
            <p:cNvSpPr/>
            <p:nvPr userDrawn="1"/>
          </p:nvSpPr>
          <p:spPr>
            <a:xfrm>
              <a:off x="0" y="0"/>
              <a:ext cx="12188825" cy="628444"/>
            </a:xfrm>
            <a:prstGeom prst="rect">
              <a:avLst/>
            </a:prstGeom>
            <a:solidFill>
              <a:srgbClr val="29838A"/>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64491" y="44077"/>
              <a:ext cx="490887" cy="517068"/>
            </a:xfrm>
            <a:prstGeom prst="rect">
              <a:avLst/>
            </a:prstGeom>
          </p:spPr>
        </p:pic>
        <p:sp>
          <p:nvSpPr>
            <p:cNvPr id="13" name="TextBox 12"/>
            <p:cNvSpPr txBox="1"/>
            <p:nvPr userDrawn="1"/>
          </p:nvSpPr>
          <p:spPr>
            <a:xfrm>
              <a:off x="9529978" y="22924"/>
              <a:ext cx="2256184" cy="584775"/>
            </a:xfrm>
            <a:prstGeom prst="rect">
              <a:avLst/>
            </a:prstGeom>
            <a:noFill/>
          </p:spPr>
          <p:txBody>
            <a:bodyPr wrap="square" rtlCol="0">
              <a:spAutoFit/>
            </a:bodyPr>
            <a:lstStyle/>
            <a:p>
              <a:pPr algn="ctr"/>
              <a:r>
                <a:rPr lang="en-US" sz="2000" b="0" i="0" spc="0" dirty="0">
                  <a:solidFill>
                    <a:schemeClr val="bg1"/>
                  </a:solidFill>
                  <a:latin typeface="Impact" charset="0"/>
                  <a:ea typeface="Impact" charset="0"/>
                  <a:cs typeface="Impact" charset="0"/>
                </a:rPr>
                <a:t>JACKSON - MADISON</a:t>
              </a:r>
              <a:br>
                <a:rPr lang="en-US" b="0" i="0" baseline="0" dirty="0">
                  <a:solidFill>
                    <a:schemeClr val="bg1"/>
                  </a:solidFill>
                  <a:latin typeface="Helvetica" charset="0"/>
                  <a:ea typeface="Helvetica" charset="0"/>
                  <a:cs typeface="Helvetica" charset="0"/>
                </a:rPr>
              </a:br>
              <a:r>
                <a:rPr lang="en-US" sz="1200" b="1" i="0" baseline="0" dirty="0">
                  <a:solidFill>
                    <a:schemeClr val="bg1"/>
                  </a:solidFill>
                  <a:latin typeface="Geneva" charset="0"/>
                  <a:ea typeface="Geneva" charset="0"/>
                  <a:cs typeface="Geneva" charset="0"/>
                </a:rPr>
                <a:t>County School System</a:t>
              </a:r>
              <a:endParaRPr lang="en-US" sz="1200" b="1" i="0" dirty="0">
                <a:solidFill>
                  <a:schemeClr val="bg1"/>
                </a:solidFill>
                <a:latin typeface="Geneva" charset="0"/>
                <a:ea typeface="Geneva" charset="0"/>
                <a:cs typeface="Geneva" charset="0"/>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9838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18803" y="0"/>
            <a:ext cx="64008" cy="6858000"/>
          </a:xfrm>
          <a:prstGeom prst="rect">
            <a:avLst/>
          </a:prstGeom>
          <a:solidFill>
            <a:srgbClr val="F0BE5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131418"/>
                </a:solidFill>
              </a:defRPr>
            </a:lvl1pPr>
            <a:lvl2pPr>
              <a:defRPr>
                <a:solidFill>
                  <a:srgbClr val="131418"/>
                </a:solidFill>
              </a:defRPr>
            </a:lvl2pPr>
            <a:lvl3pPr>
              <a:defRPr>
                <a:solidFill>
                  <a:srgbClr val="131418"/>
                </a:solidFill>
              </a:defRPr>
            </a:lvl3pPr>
            <a:lvl4pPr>
              <a:defRPr>
                <a:solidFill>
                  <a:srgbClr val="131418"/>
                </a:solidFill>
              </a:defRPr>
            </a:lvl4pPr>
            <a:lvl5pPr>
              <a:defRPr>
                <a:solidFill>
                  <a:srgbClr val="13141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smtClean="0"/>
              <a:t>6/7/18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3145" y="4979084"/>
            <a:ext cx="12188825" cy="1905000"/>
          </a:xfrm>
          <a:prstGeom prst="rect">
            <a:avLst/>
          </a:prstGeom>
          <a:solidFill>
            <a:srgbClr val="29838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F0BE5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rgbClr val="29838A"/>
          </a:solid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smtClean="0"/>
              <a:t>6/7/18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9838A"/>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F0BE5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smtClean="0"/>
              <a:t>6/7/18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userDrawn="1"/>
        </p:nvGrpSpPr>
        <p:grpSpPr>
          <a:xfrm>
            <a:off x="0" y="0"/>
            <a:ext cx="12188825" cy="628444"/>
            <a:chOff x="0" y="0"/>
            <a:chExt cx="12188825" cy="628444"/>
          </a:xfrm>
        </p:grpSpPr>
        <p:sp>
          <p:nvSpPr>
            <p:cNvPr id="12" name="Rectangle 11"/>
            <p:cNvSpPr/>
            <p:nvPr userDrawn="1"/>
          </p:nvSpPr>
          <p:spPr>
            <a:xfrm>
              <a:off x="0" y="0"/>
              <a:ext cx="12188825" cy="628444"/>
            </a:xfrm>
            <a:prstGeom prst="rect">
              <a:avLst/>
            </a:prstGeom>
            <a:solidFill>
              <a:srgbClr val="29838A"/>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066723" y="42987"/>
              <a:ext cx="490887" cy="517068"/>
            </a:xfrm>
            <a:prstGeom prst="rect">
              <a:avLst/>
            </a:prstGeom>
          </p:spPr>
        </p:pic>
        <p:sp>
          <p:nvSpPr>
            <p:cNvPr id="14" name="TextBox 13"/>
            <p:cNvSpPr txBox="1"/>
            <p:nvPr userDrawn="1"/>
          </p:nvSpPr>
          <p:spPr>
            <a:xfrm>
              <a:off x="9537022" y="21834"/>
              <a:ext cx="2256184" cy="584775"/>
            </a:xfrm>
            <a:prstGeom prst="rect">
              <a:avLst/>
            </a:prstGeom>
            <a:noFill/>
          </p:spPr>
          <p:txBody>
            <a:bodyPr wrap="square" rtlCol="0">
              <a:spAutoFit/>
            </a:bodyPr>
            <a:lstStyle/>
            <a:p>
              <a:pPr algn="ctr"/>
              <a:r>
                <a:rPr lang="en-US" sz="2000" b="0" i="0" spc="0" dirty="0">
                  <a:solidFill>
                    <a:schemeClr val="bg1"/>
                  </a:solidFill>
                  <a:latin typeface="Impact" charset="0"/>
                  <a:ea typeface="Impact" charset="0"/>
                  <a:cs typeface="Impact" charset="0"/>
                </a:rPr>
                <a:t>JACKSON - MADISON</a:t>
              </a:r>
              <a:br>
                <a:rPr lang="en-US" b="0" i="0" baseline="0" dirty="0">
                  <a:solidFill>
                    <a:schemeClr val="bg1"/>
                  </a:solidFill>
                  <a:latin typeface="Helvetica" charset="0"/>
                  <a:ea typeface="Helvetica" charset="0"/>
                  <a:cs typeface="Helvetica" charset="0"/>
                </a:rPr>
              </a:br>
              <a:r>
                <a:rPr lang="en-US" sz="1200" b="1" i="0" baseline="0" dirty="0">
                  <a:solidFill>
                    <a:schemeClr val="bg1"/>
                  </a:solidFill>
                  <a:latin typeface="Geneva" charset="0"/>
                  <a:ea typeface="Geneva" charset="0"/>
                  <a:cs typeface="Geneva" charset="0"/>
                </a:rPr>
                <a:t>County School System</a:t>
              </a:r>
              <a:endParaRPr lang="en-US" sz="1200" b="1" i="0" dirty="0">
                <a:solidFill>
                  <a:schemeClr val="bg1"/>
                </a:solidFill>
                <a:latin typeface="Geneva" charset="0"/>
                <a:ea typeface="Geneva" charset="0"/>
                <a:cs typeface="Geneva" charset="0"/>
              </a:endParaRPr>
            </a:p>
          </p:txBody>
        </p:sp>
      </p:grpSp>
    </p:spTree>
    <p:extLst>
      <p:ext uri="{BB962C8B-B14F-4D97-AF65-F5344CB8AC3E}">
        <p14:creationId xmlns:p14="http://schemas.microsoft.com/office/powerpoint/2010/main" val="111879561"/>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hf sldNum="0" hdr="0" ftr="0" dt="0"/>
  <p:txStyles>
    <p:titleStyle>
      <a:lvl1pPr algn="l" defTabSz="914400" rtl="0" eaLnBrk="1" latinLnBrk="0" hangingPunct="1">
        <a:lnSpc>
          <a:spcPct val="85000"/>
        </a:lnSpc>
        <a:spcBef>
          <a:spcPct val="0"/>
        </a:spcBef>
        <a:buNone/>
        <a:defRPr sz="4800" kern="1200" spc="-50" baseline="0">
          <a:solidFill>
            <a:srgbClr val="131418"/>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rgbClr val="8E3724"/>
        </a:buClr>
        <a:buSzPct val="100000"/>
        <a:buFont typeface="Calibri" panose="020F0502020204030204" pitchFamily="34" charset="0"/>
        <a:buChar char=" "/>
        <a:defRPr sz="2000" kern="1200">
          <a:solidFill>
            <a:srgbClr val="131418"/>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29838A"/>
        </a:buClr>
        <a:buFont typeface="Calibri" pitchFamily="34" charset="0"/>
        <a:buChar char="◦"/>
        <a:defRPr sz="1800" kern="1200">
          <a:solidFill>
            <a:srgbClr val="131418"/>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29838A"/>
        </a:buClr>
        <a:buFont typeface="Calibri" pitchFamily="34" charset="0"/>
        <a:buChar char="◦"/>
        <a:defRPr sz="1400" kern="1200">
          <a:solidFill>
            <a:srgbClr val="131418"/>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29838A"/>
        </a:buClr>
        <a:buFont typeface="Calibri" pitchFamily="34" charset="0"/>
        <a:buChar char="◦"/>
        <a:defRPr sz="1400" kern="1200">
          <a:solidFill>
            <a:srgbClr val="131418"/>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29838A"/>
        </a:buClr>
        <a:buFont typeface="Calibri" pitchFamily="34" charset="0"/>
        <a:buChar char="◦"/>
        <a:defRPr sz="1400" kern="1200">
          <a:solidFill>
            <a:srgbClr val="131418"/>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265938" cy="3566160"/>
          </a:xfrm>
        </p:spPr>
        <p:txBody>
          <a:bodyPr>
            <a:normAutofit/>
          </a:bodyPr>
          <a:lstStyle/>
          <a:p>
            <a:r>
              <a:rPr lang="en-US" sz="6600" dirty="0"/>
              <a:t>Instructional Framework: Engagement</a:t>
            </a:r>
          </a:p>
        </p:txBody>
      </p:sp>
      <p:sp>
        <p:nvSpPr>
          <p:cNvPr id="3" name="Subtitle 2"/>
          <p:cNvSpPr>
            <a:spLocks noGrp="1"/>
          </p:cNvSpPr>
          <p:nvPr>
            <p:ph type="subTitle" idx="1"/>
          </p:nvPr>
        </p:nvSpPr>
        <p:spPr/>
        <p:txBody>
          <a:bodyPr/>
          <a:lstStyle/>
          <a:p>
            <a:r>
              <a:rPr lang="en-US" dirty="0"/>
              <a:t> </a:t>
            </a:r>
          </a:p>
        </p:txBody>
      </p:sp>
    </p:spTree>
    <p:extLst>
      <p:ext uri="{BB962C8B-B14F-4D97-AF65-F5344CB8AC3E}">
        <p14:creationId xmlns:p14="http://schemas.microsoft.com/office/powerpoint/2010/main" val="929148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“What”</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65292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096932" y="659199"/>
            <a:ext cx="6837687" cy="6013223"/>
          </a:xfrm>
        </p:spPr>
      </p:pic>
      <p:sp>
        <p:nvSpPr>
          <p:cNvPr id="6" name="Content Placeholder 5"/>
          <p:cNvSpPr>
            <a:spLocks noGrp="1"/>
          </p:cNvSpPr>
          <p:nvPr>
            <p:ph sz="half" idx="2"/>
          </p:nvPr>
        </p:nvSpPr>
        <p:spPr>
          <a:xfrm>
            <a:off x="1179285" y="1850574"/>
            <a:ext cx="3917647" cy="3906759"/>
          </a:xfrm>
        </p:spPr>
        <p:txBody>
          <a:bodyPr>
            <a:normAutofit lnSpcReduction="10000"/>
          </a:bodyPr>
          <a:lstStyle/>
          <a:p>
            <a:r>
              <a:rPr lang="en-US" sz="2400" dirty="0"/>
              <a:t>IPG Walkthroughs</a:t>
            </a:r>
          </a:p>
          <a:p>
            <a:pPr lvl="1"/>
            <a:r>
              <a:rPr lang="en-US" sz="2400" dirty="0"/>
              <a:t>Core Action 1: Lesson is focused on complex text (literacy) or standards-aligned tasks (math)</a:t>
            </a:r>
          </a:p>
          <a:p>
            <a:pPr lvl="1"/>
            <a:r>
              <a:rPr lang="en-US" sz="2400" dirty="0"/>
              <a:t>Core Action 2: Opportunities for completing tasks that meet the standards</a:t>
            </a:r>
          </a:p>
          <a:p>
            <a:pPr lvl="1"/>
            <a:r>
              <a:rPr lang="en-US" sz="2400" dirty="0"/>
              <a:t>Core Action 3: Fully engaging students with tasks</a:t>
            </a:r>
          </a:p>
          <a:p>
            <a:pPr lvl="1"/>
            <a:endParaRPr lang="en-US" dirty="0"/>
          </a:p>
          <a:p>
            <a:endParaRPr lang="en-US" dirty="0"/>
          </a:p>
        </p:txBody>
      </p:sp>
    </p:spTree>
    <p:extLst>
      <p:ext uri="{BB962C8B-B14F-4D97-AF65-F5344CB8AC3E}">
        <p14:creationId xmlns:p14="http://schemas.microsoft.com/office/powerpoint/2010/main" val="919896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Engagement</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62846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Engagement: Overview</a:t>
            </a:r>
          </a:p>
        </p:txBody>
      </p:sp>
      <p:sp>
        <p:nvSpPr>
          <p:cNvPr id="5" name="Content Placeholder 4"/>
          <p:cNvSpPr>
            <a:spLocks noGrp="1"/>
          </p:cNvSpPr>
          <p:nvPr>
            <p:ph sz="half" idx="1"/>
          </p:nvPr>
        </p:nvSpPr>
        <p:spPr>
          <a:xfrm>
            <a:off x="1097279" y="1845734"/>
            <a:ext cx="3484995" cy="4023360"/>
          </a:xfrm>
        </p:spPr>
        <p:txBody>
          <a:bodyPr>
            <a:normAutofit/>
          </a:bodyPr>
          <a:lstStyle/>
          <a:p>
            <a:pPr lvl="1"/>
            <a:endParaRPr lang="en-US" sz="2800" dirty="0"/>
          </a:p>
          <a:p>
            <a:pPr lvl="1"/>
            <a:endParaRPr lang="en-US" sz="2800" dirty="0"/>
          </a:p>
          <a:p>
            <a:pPr lvl="1"/>
            <a:r>
              <a:rPr lang="en-US" sz="2800" dirty="0"/>
              <a:t>Chunking</a:t>
            </a:r>
          </a:p>
          <a:p>
            <a:pPr lvl="1"/>
            <a:r>
              <a:rPr lang="en-US" sz="2800" dirty="0"/>
              <a:t>Gradual Release</a:t>
            </a:r>
          </a:p>
          <a:p>
            <a:pPr lvl="1"/>
            <a:r>
              <a:rPr lang="en-US" sz="2800" dirty="0"/>
              <a:t>Teacher Talk and Student Work</a:t>
            </a:r>
          </a:p>
        </p:txBody>
      </p:sp>
      <p:pic>
        <p:nvPicPr>
          <p:cNvPr id="9" name="Content Placeholder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835677" y="1928456"/>
            <a:ext cx="4839218" cy="4022725"/>
          </a:xfrm>
        </p:spPr>
      </p:pic>
    </p:spTree>
    <p:extLst>
      <p:ext uri="{BB962C8B-B14F-4D97-AF65-F5344CB8AC3E}">
        <p14:creationId xmlns:p14="http://schemas.microsoft.com/office/powerpoint/2010/main" val="2909199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087B109-5B51-AB4C-9A12-64C5E1930314}"/>
              </a:ext>
            </a:extLst>
          </p:cNvPr>
          <p:cNvSpPr>
            <a:spLocks noGrp="1"/>
          </p:cNvSpPr>
          <p:nvPr>
            <p:ph type="title"/>
          </p:nvPr>
        </p:nvSpPr>
        <p:spPr/>
        <p:txBody>
          <a:bodyPr/>
          <a:lstStyle/>
          <a:p>
            <a:r>
              <a:rPr lang="en-US" dirty="0"/>
              <a:t>Engaging Students</a:t>
            </a:r>
          </a:p>
        </p:txBody>
      </p:sp>
      <p:sp>
        <p:nvSpPr>
          <p:cNvPr id="7" name="Content Placeholder 6">
            <a:extLst>
              <a:ext uri="{FF2B5EF4-FFF2-40B4-BE49-F238E27FC236}">
                <a16:creationId xmlns:a16="http://schemas.microsoft.com/office/drawing/2014/main" id="{56299CFB-2A40-B840-B048-0ED7B7DB3A43}"/>
              </a:ext>
            </a:extLst>
          </p:cNvPr>
          <p:cNvSpPr>
            <a:spLocks noGrp="1"/>
          </p:cNvSpPr>
          <p:nvPr>
            <p:ph idx="1"/>
          </p:nvPr>
        </p:nvSpPr>
        <p:spPr>
          <a:xfrm>
            <a:off x="1097280" y="1845734"/>
            <a:ext cx="10058400" cy="3756413"/>
          </a:xfrm>
        </p:spPr>
        <p:txBody>
          <a:bodyPr>
            <a:noAutofit/>
          </a:bodyPr>
          <a:lstStyle/>
          <a:p>
            <a:r>
              <a:rPr lang="en-US" dirty="0"/>
              <a:t>This is where you will spend a majority of every lesson.</a:t>
            </a:r>
            <a:br>
              <a:rPr lang="en-US" dirty="0"/>
            </a:br>
            <a:endParaRPr lang="en-US" dirty="0"/>
          </a:p>
          <a:p>
            <a:r>
              <a:rPr lang="en-US" dirty="0"/>
              <a:t>How can we tell if students are learning?</a:t>
            </a:r>
          </a:p>
          <a:p>
            <a:pPr lvl="1"/>
            <a:r>
              <a:rPr lang="en-US" sz="2000" dirty="0"/>
              <a:t>Formative assessments conducted by monitoring various forms of engagement…</a:t>
            </a:r>
            <a:br>
              <a:rPr lang="en-US" sz="2000" dirty="0"/>
            </a:br>
            <a:endParaRPr lang="en-US" sz="2000" dirty="0"/>
          </a:p>
          <a:p>
            <a:r>
              <a:rPr lang="en-US" dirty="0"/>
              <a:t>Regardless of what type of task or assignment is involved, we are always monitoring engagement and understanding by </a:t>
            </a:r>
            <a:r>
              <a:rPr lang="en-US" b="1" dirty="0"/>
              <a:t>checking student understanding </a:t>
            </a:r>
            <a:r>
              <a:rPr lang="en-US" dirty="0"/>
              <a:t>through questioning and/or circulation.</a:t>
            </a:r>
            <a:br>
              <a:rPr lang="en-US" dirty="0"/>
            </a:br>
            <a:endParaRPr lang="en-US" sz="2000" dirty="0"/>
          </a:p>
          <a:p>
            <a:r>
              <a:rPr lang="en-US" dirty="0"/>
              <a:t>We are never done working on this part of a lesson…there are always ways in which we can increase student engagement!</a:t>
            </a:r>
          </a:p>
        </p:txBody>
      </p:sp>
    </p:spTree>
    <p:extLst>
      <p:ext uri="{BB962C8B-B14F-4D97-AF65-F5344CB8AC3E}">
        <p14:creationId xmlns:p14="http://schemas.microsoft.com/office/powerpoint/2010/main" val="993230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8FA5C-1D5E-B840-8417-86FC1E74A9F1}"/>
              </a:ext>
            </a:extLst>
          </p:cNvPr>
          <p:cNvSpPr>
            <a:spLocks noGrp="1"/>
          </p:cNvSpPr>
          <p:nvPr>
            <p:ph type="title"/>
          </p:nvPr>
        </p:nvSpPr>
        <p:spPr/>
        <p:txBody>
          <a:bodyPr/>
          <a:lstStyle/>
          <a:p>
            <a:r>
              <a:rPr lang="en-US" dirty="0"/>
              <a:t>Visualizing a Lesson</a:t>
            </a:r>
          </a:p>
        </p:txBody>
      </p:sp>
      <p:sp>
        <p:nvSpPr>
          <p:cNvPr id="3" name="Content Placeholder 2">
            <a:extLst>
              <a:ext uri="{FF2B5EF4-FFF2-40B4-BE49-F238E27FC236}">
                <a16:creationId xmlns:a16="http://schemas.microsoft.com/office/drawing/2014/main" id="{DDAC8AA5-E93E-B54D-AAF3-A3E886B29699}"/>
              </a:ext>
            </a:extLst>
          </p:cNvPr>
          <p:cNvSpPr>
            <a:spLocks noGrp="1"/>
          </p:cNvSpPr>
          <p:nvPr>
            <p:ph idx="1"/>
          </p:nvPr>
        </p:nvSpPr>
        <p:spPr/>
        <p:txBody>
          <a:bodyPr>
            <a:normAutofit lnSpcReduction="10000"/>
          </a:bodyPr>
          <a:lstStyle/>
          <a:p>
            <a:r>
              <a:rPr lang="en-US" dirty="0"/>
              <a:t>All lessons are made up of big chunks and little chunks.</a:t>
            </a:r>
          </a:p>
          <a:p>
            <a:pPr lvl="1"/>
            <a:r>
              <a:rPr lang="en-US" dirty="0"/>
              <a:t>Big chunks are segments of the lesson that align with the objectives for the day. In many cases, each objective will account for one big chunk of the lesson. </a:t>
            </a:r>
          </a:p>
          <a:p>
            <a:pPr lvl="1"/>
            <a:r>
              <a:rPr lang="en-US" dirty="0"/>
              <a:t>Within each big chunk, teachers break down content into smaller and smaller chunks as part of the instructional process. </a:t>
            </a:r>
          </a:p>
          <a:p>
            <a:pPr lvl="1"/>
            <a:endParaRPr lang="en-US" dirty="0"/>
          </a:p>
          <a:p>
            <a:r>
              <a:rPr lang="en-US" dirty="0"/>
              <a:t>Example:</a:t>
            </a:r>
          </a:p>
          <a:p>
            <a:pPr lvl="1"/>
            <a:r>
              <a:rPr lang="en-US" dirty="0"/>
              <a:t>In Lesson 13 of the 6</a:t>
            </a:r>
            <a:r>
              <a:rPr lang="en-US" baseline="30000" dirty="0"/>
              <a:t>th</a:t>
            </a:r>
            <a:r>
              <a:rPr lang="en-US" dirty="0"/>
              <a:t> Grade ELA unit on Hatchet, the objectives are as follows:</a:t>
            </a:r>
          </a:p>
          <a:p>
            <a:pPr lvl="2"/>
            <a:r>
              <a:rPr lang="en-US" sz="1800" dirty="0"/>
              <a:t>Read a mentor text</a:t>
            </a:r>
          </a:p>
          <a:p>
            <a:pPr lvl="2"/>
            <a:r>
              <a:rPr lang="en-US" sz="1800" dirty="0"/>
              <a:t>Discuss how point of view influences a text</a:t>
            </a:r>
          </a:p>
          <a:p>
            <a:pPr lvl="2"/>
            <a:r>
              <a:rPr lang="en-US" sz="1800" dirty="0"/>
              <a:t>Write a narrative from Brian’s point of view</a:t>
            </a:r>
          </a:p>
          <a:p>
            <a:pPr lvl="2"/>
            <a:endParaRPr lang="en-US" dirty="0"/>
          </a:p>
          <a:p>
            <a:pPr lvl="1"/>
            <a:r>
              <a:rPr lang="en-US" dirty="0"/>
              <a:t>These three objectives are the three big chunks or segments of the lesson.</a:t>
            </a:r>
          </a:p>
          <a:p>
            <a:pPr lvl="1"/>
            <a:endParaRPr lang="en-US" dirty="0"/>
          </a:p>
          <a:p>
            <a:endParaRPr lang="en-US" dirty="0"/>
          </a:p>
          <a:p>
            <a:pPr marL="0" indent="0">
              <a:buNone/>
            </a:pPr>
            <a:endParaRPr lang="en-US" dirty="0"/>
          </a:p>
        </p:txBody>
      </p:sp>
    </p:spTree>
    <p:extLst>
      <p:ext uri="{BB962C8B-B14F-4D97-AF65-F5344CB8AC3E}">
        <p14:creationId xmlns:p14="http://schemas.microsoft.com/office/powerpoint/2010/main" val="3149720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934C5-5A85-0543-B073-B647BC0455F6}"/>
              </a:ext>
            </a:extLst>
          </p:cNvPr>
          <p:cNvSpPr>
            <a:spLocks noGrp="1"/>
          </p:cNvSpPr>
          <p:nvPr>
            <p:ph type="title"/>
          </p:nvPr>
        </p:nvSpPr>
        <p:spPr/>
        <p:txBody>
          <a:bodyPr/>
          <a:lstStyle/>
          <a:p>
            <a:r>
              <a:rPr lang="en-US" dirty="0"/>
              <a:t>Chunking</a:t>
            </a:r>
          </a:p>
        </p:txBody>
      </p:sp>
      <p:sp>
        <p:nvSpPr>
          <p:cNvPr id="3" name="Content Placeholder 2">
            <a:extLst>
              <a:ext uri="{FF2B5EF4-FFF2-40B4-BE49-F238E27FC236}">
                <a16:creationId xmlns:a16="http://schemas.microsoft.com/office/drawing/2014/main" id="{33011F0B-C1C0-024A-8DAB-1541B164D2A9}"/>
              </a:ext>
            </a:extLst>
          </p:cNvPr>
          <p:cNvSpPr>
            <a:spLocks noGrp="1"/>
          </p:cNvSpPr>
          <p:nvPr>
            <p:ph sz="half" idx="1"/>
          </p:nvPr>
        </p:nvSpPr>
        <p:spPr/>
        <p:txBody>
          <a:bodyPr>
            <a:normAutofit fontScale="92500" lnSpcReduction="20000"/>
          </a:bodyPr>
          <a:lstStyle/>
          <a:p>
            <a:r>
              <a:rPr lang="en-US" dirty="0"/>
              <a:t>Objectives:</a:t>
            </a:r>
          </a:p>
          <a:p>
            <a:pPr lvl="2"/>
            <a:r>
              <a:rPr lang="en-US" sz="1800" dirty="0"/>
              <a:t>Read a mentor text</a:t>
            </a:r>
          </a:p>
          <a:p>
            <a:pPr lvl="2"/>
            <a:r>
              <a:rPr lang="en-US" sz="1800" dirty="0"/>
              <a:t>Discuss how point of view influences a text</a:t>
            </a:r>
          </a:p>
          <a:p>
            <a:pPr lvl="2"/>
            <a:r>
              <a:rPr lang="en-US" sz="1800" dirty="0"/>
              <a:t>Write a narrative from Brian’s point of view</a:t>
            </a:r>
          </a:p>
          <a:p>
            <a:pPr lvl="1"/>
            <a:endParaRPr lang="en-US" dirty="0"/>
          </a:p>
          <a:p>
            <a:r>
              <a:rPr lang="en-US" dirty="0"/>
              <a:t>If we just asked students to complete these activities without more guidance, we would have trouble knowing whether or not students were engaged and learning the content of the lesson.</a:t>
            </a:r>
          </a:p>
          <a:p>
            <a:endParaRPr lang="en-US" dirty="0"/>
          </a:p>
          <a:p>
            <a:r>
              <a:rPr lang="en-US" dirty="0"/>
              <a:t>With that in mind, we know we have to break down our objectives (big chunks) into smaller and smaller chunks so we can promote higher engagement and formatively assess (check for understanding) during the instructional process.</a:t>
            </a:r>
          </a:p>
        </p:txBody>
      </p:sp>
      <p:sp>
        <p:nvSpPr>
          <p:cNvPr id="6" name="Content Placeholder 5">
            <a:extLst>
              <a:ext uri="{FF2B5EF4-FFF2-40B4-BE49-F238E27FC236}">
                <a16:creationId xmlns:a16="http://schemas.microsoft.com/office/drawing/2014/main" id="{04665E6C-57C3-0B41-BD51-633D402A4B68}"/>
              </a:ext>
            </a:extLst>
          </p:cNvPr>
          <p:cNvSpPr>
            <a:spLocks noGrp="1"/>
          </p:cNvSpPr>
          <p:nvPr>
            <p:ph sz="half" idx="2"/>
          </p:nvPr>
        </p:nvSpPr>
        <p:spPr>
          <a:xfrm>
            <a:off x="3312453" y="674077"/>
            <a:ext cx="4937760" cy="902333"/>
          </a:xfrm>
        </p:spPr>
        <p:txBody>
          <a:bodyPr>
            <a:normAutofit/>
          </a:bodyPr>
          <a:lstStyle/>
          <a:p>
            <a:r>
              <a:rPr lang="en-US" sz="1600" dirty="0"/>
              <a:t>	</a:t>
            </a:r>
          </a:p>
        </p:txBody>
      </p:sp>
      <p:sp>
        <p:nvSpPr>
          <p:cNvPr id="7" name="Rounded Rectangle 6">
            <a:extLst>
              <a:ext uri="{FF2B5EF4-FFF2-40B4-BE49-F238E27FC236}">
                <a16:creationId xmlns:a16="http://schemas.microsoft.com/office/drawing/2014/main" id="{8384DF4E-FBCD-AF43-967D-C1516E50FA61}"/>
              </a:ext>
            </a:extLst>
          </p:cNvPr>
          <p:cNvSpPr/>
          <p:nvPr/>
        </p:nvSpPr>
        <p:spPr>
          <a:xfrm>
            <a:off x="6164695" y="2396191"/>
            <a:ext cx="2475704" cy="11158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Read a mentor text</a:t>
            </a:r>
          </a:p>
        </p:txBody>
      </p:sp>
      <p:sp>
        <p:nvSpPr>
          <p:cNvPr id="8" name="Rounded Rectangle 7">
            <a:extLst>
              <a:ext uri="{FF2B5EF4-FFF2-40B4-BE49-F238E27FC236}">
                <a16:creationId xmlns:a16="http://schemas.microsoft.com/office/drawing/2014/main" id="{F9A27E00-8AC5-F84F-8458-148EFD430632}"/>
              </a:ext>
            </a:extLst>
          </p:cNvPr>
          <p:cNvSpPr/>
          <p:nvPr/>
        </p:nvSpPr>
        <p:spPr>
          <a:xfrm>
            <a:off x="6164695" y="3781345"/>
            <a:ext cx="2475704" cy="11158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Discuss how point of view influences a text</a:t>
            </a:r>
          </a:p>
        </p:txBody>
      </p:sp>
      <p:sp>
        <p:nvSpPr>
          <p:cNvPr id="9" name="Rounded Rectangle 8">
            <a:extLst>
              <a:ext uri="{FF2B5EF4-FFF2-40B4-BE49-F238E27FC236}">
                <a16:creationId xmlns:a16="http://schemas.microsoft.com/office/drawing/2014/main" id="{15AAF404-D91A-C145-9302-951948226121}"/>
              </a:ext>
            </a:extLst>
          </p:cNvPr>
          <p:cNvSpPr/>
          <p:nvPr/>
        </p:nvSpPr>
        <p:spPr>
          <a:xfrm>
            <a:off x="6164695" y="5107453"/>
            <a:ext cx="2475704" cy="11158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Write a narrative from Brian’s point of view</a:t>
            </a:r>
          </a:p>
        </p:txBody>
      </p:sp>
      <p:sp>
        <p:nvSpPr>
          <p:cNvPr id="10" name="Rectangle 9">
            <a:extLst>
              <a:ext uri="{FF2B5EF4-FFF2-40B4-BE49-F238E27FC236}">
                <a16:creationId xmlns:a16="http://schemas.microsoft.com/office/drawing/2014/main" id="{01C917D6-458F-004A-81F8-002250A59590}"/>
              </a:ext>
            </a:extLst>
          </p:cNvPr>
          <p:cNvSpPr/>
          <p:nvPr/>
        </p:nvSpPr>
        <p:spPr>
          <a:xfrm>
            <a:off x="10740448" y="2911520"/>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C552F5E-CD49-7642-AE7A-944880146266}"/>
              </a:ext>
            </a:extLst>
          </p:cNvPr>
          <p:cNvSpPr/>
          <p:nvPr/>
        </p:nvSpPr>
        <p:spPr>
          <a:xfrm>
            <a:off x="10296551" y="2916069"/>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E01C361-8BF0-E648-B109-90C433FA99CF}"/>
              </a:ext>
            </a:extLst>
          </p:cNvPr>
          <p:cNvSpPr/>
          <p:nvPr/>
        </p:nvSpPr>
        <p:spPr>
          <a:xfrm>
            <a:off x="9833209" y="2916069"/>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B159A99-AF2B-D742-8EDB-9413EAD57E94}"/>
              </a:ext>
            </a:extLst>
          </p:cNvPr>
          <p:cNvSpPr/>
          <p:nvPr/>
        </p:nvSpPr>
        <p:spPr>
          <a:xfrm>
            <a:off x="9369867" y="2911520"/>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51DCEC6-B8D7-194C-ADAC-8EB5BA280ADA}"/>
              </a:ext>
            </a:extLst>
          </p:cNvPr>
          <p:cNvSpPr/>
          <p:nvPr/>
        </p:nvSpPr>
        <p:spPr>
          <a:xfrm>
            <a:off x="10289048" y="2490897"/>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8338026-3A2C-4341-B4E3-1B250E110AAD}"/>
              </a:ext>
            </a:extLst>
          </p:cNvPr>
          <p:cNvSpPr/>
          <p:nvPr/>
        </p:nvSpPr>
        <p:spPr>
          <a:xfrm>
            <a:off x="10759895" y="2488899"/>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12BC722-CCA4-0F49-A930-FEBB38D70A8F}"/>
              </a:ext>
            </a:extLst>
          </p:cNvPr>
          <p:cNvSpPr/>
          <p:nvPr/>
        </p:nvSpPr>
        <p:spPr>
          <a:xfrm>
            <a:off x="9833210" y="2488899"/>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65C6856-1FB1-2249-92C6-57E8B2ADE8AB}"/>
              </a:ext>
            </a:extLst>
          </p:cNvPr>
          <p:cNvSpPr/>
          <p:nvPr/>
        </p:nvSpPr>
        <p:spPr>
          <a:xfrm>
            <a:off x="9369868" y="2488899"/>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C6FA070A-F585-3043-AB8F-2BEAE231F910}"/>
              </a:ext>
            </a:extLst>
          </p:cNvPr>
          <p:cNvSpPr/>
          <p:nvPr/>
        </p:nvSpPr>
        <p:spPr>
          <a:xfrm>
            <a:off x="10739418" y="4288131"/>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41C03056-AA3B-4F43-AA69-55A3B494F214}"/>
              </a:ext>
            </a:extLst>
          </p:cNvPr>
          <p:cNvSpPr/>
          <p:nvPr/>
        </p:nvSpPr>
        <p:spPr>
          <a:xfrm>
            <a:off x="10276074" y="4292680"/>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13F59E0-CE15-2940-8EE5-AC0A2D7EDE9C}"/>
              </a:ext>
            </a:extLst>
          </p:cNvPr>
          <p:cNvSpPr/>
          <p:nvPr/>
        </p:nvSpPr>
        <p:spPr>
          <a:xfrm>
            <a:off x="9812732" y="4292680"/>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7C800E6-C700-1F40-8357-0A31AEA31205}"/>
              </a:ext>
            </a:extLst>
          </p:cNvPr>
          <p:cNvSpPr/>
          <p:nvPr/>
        </p:nvSpPr>
        <p:spPr>
          <a:xfrm>
            <a:off x="9349390" y="4288131"/>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BD434E8-458C-3145-9F2D-E312D1BFA4C0}"/>
              </a:ext>
            </a:extLst>
          </p:cNvPr>
          <p:cNvSpPr/>
          <p:nvPr/>
        </p:nvSpPr>
        <p:spPr>
          <a:xfrm>
            <a:off x="10268571" y="3867508"/>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0EE1486D-5872-024C-84DC-08682651F058}"/>
              </a:ext>
            </a:extLst>
          </p:cNvPr>
          <p:cNvSpPr/>
          <p:nvPr/>
        </p:nvSpPr>
        <p:spPr>
          <a:xfrm>
            <a:off x="10739418" y="3865510"/>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0651BDF-B636-BD4A-BBE4-B06F1B6A85E7}"/>
              </a:ext>
            </a:extLst>
          </p:cNvPr>
          <p:cNvSpPr/>
          <p:nvPr/>
        </p:nvSpPr>
        <p:spPr>
          <a:xfrm>
            <a:off x="9812733" y="3865510"/>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3F852A05-3411-124B-AB24-86001BDE17BD}"/>
              </a:ext>
            </a:extLst>
          </p:cNvPr>
          <p:cNvSpPr/>
          <p:nvPr/>
        </p:nvSpPr>
        <p:spPr>
          <a:xfrm>
            <a:off x="9349391" y="3865510"/>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917FF856-D48A-0B41-B003-F9F4A10F6D9C}"/>
              </a:ext>
            </a:extLst>
          </p:cNvPr>
          <p:cNvSpPr/>
          <p:nvPr/>
        </p:nvSpPr>
        <p:spPr>
          <a:xfrm>
            <a:off x="10724393" y="5657918"/>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6B043B25-8958-FB41-8192-8B3D3D0EC04A}"/>
              </a:ext>
            </a:extLst>
          </p:cNvPr>
          <p:cNvSpPr/>
          <p:nvPr/>
        </p:nvSpPr>
        <p:spPr>
          <a:xfrm>
            <a:off x="10261049" y="5662467"/>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FC8190E-19F4-6F49-A0F2-3A891E42BE27}"/>
              </a:ext>
            </a:extLst>
          </p:cNvPr>
          <p:cNvSpPr/>
          <p:nvPr/>
        </p:nvSpPr>
        <p:spPr>
          <a:xfrm>
            <a:off x="9797707" y="5662467"/>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7ACC132-D1BB-9548-86F0-22E787D2D8F7}"/>
              </a:ext>
            </a:extLst>
          </p:cNvPr>
          <p:cNvSpPr/>
          <p:nvPr/>
        </p:nvSpPr>
        <p:spPr>
          <a:xfrm>
            <a:off x="9334365" y="5657918"/>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C2EC726-5201-8748-BF7F-3C884F063CB5}"/>
              </a:ext>
            </a:extLst>
          </p:cNvPr>
          <p:cNvSpPr/>
          <p:nvPr/>
        </p:nvSpPr>
        <p:spPr>
          <a:xfrm>
            <a:off x="10253546" y="5237295"/>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D21BC4FD-57DD-094F-8234-C7F1A9CEB498}"/>
              </a:ext>
            </a:extLst>
          </p:cNvPr>
          <p:cNvSpPr/>
          <p:nvPr/>
        </p:nvSpPr>
        <p:spPr>
          <a:xfrm>
            <a:off x="10724393" y="5235297"/>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4C26C772-7422-E342-8AF8-A3FC7BC6AF65}"/>
              </a:ext>
            </a:extLst>
          </p:cNvPr>
          <p:cNvSpPr/>
          <p:nvPr/>
        </p:nvSpPr>
        <p:spPr>
          <a:xfrm>
            <a:off x="9797708" y="5235297"/>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433DF06E-17C0-244C-A0CF-958B4674CBD8}"/>
              </a:ext>
            </a:extLst>
          </p:cNvPr>
          <p:cNvSpPr/>
          <p:nvPr/>
        </p:nvSpPr>
        <p:spPr>
          <a:xfrm>
            <a:off x="9334366" y="5235297"/>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ight Arrow 36">
            <a:extLst>
              <a:ext uri="{FF2B5EF4-FFF2-40B4-BE49-F238E27FC236}">
                <a16:creationId xmlns:a16="http://schemas.microsoft.com/office/drawing/2014/main" id="{EECE6612-2084-6A44-84F4-BA5412DF8B27}"/>
              </a:ext>
            </a:extLst>
          </p:cNvPr>
          <p:cNvSpPr/>
          <p:nvPr/>
        </p:nvSpPr>
        <p:spPr>
          <a:xfrm>
            <a:off x="8738973" y="2832552"/>
            <a:ext cx="464024" cy="2315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ight Arrow 37">
            <a:extLst>
              <a:ext uri="{FF2B5EF4-FFF2-40B4-BE49-F238E27FC236}">
                <a16:creationId xmlns:a16="http://schemas.microsoft.com/office/drawing/2014/main" id="{9A9DF78A-1DBD-5C4C-B6CD-D17DC665AC53}"/>
              </a:ext>
            </a:extLst>
          </p:cNvPr>
          <p:cNvSpPr/>
          <p:nvPr/>
        </p:nvSpPr>
        <p:spPr>
          <a:xfrm>
            <a:off x="8737611" y="4172355"/>
            <a:ext cx="464024" cy="2315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ight Arrow 38">
            <a:extLst>
              <a:ext uri="{FF2B5EF4-FFF2-40B4-BE49-F238E27FC236}">
                <a16:creationId xmlns:a16="http://schemas.microsoft.com/office/drawing/2014/main" id="{3D425330-4551-654A-9AF9-4D70239B9031}"/>
              </a:ext>
            </a:extLst>
          </p:cNvPr>
          <p:cNvSpPr/>
          <p:nvPr/>
        </p:nvSpPr>
        <p:spPr>
          <a:xfrm>
            <a:off x="8733533" y="5549592"/>
            <a:ext cx="464024" cy="2315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C63859A8-0A8F-7A4E-8B2D-74326C6EBF9F}"/>
              </a:ext>
            </a:extLst>
          </p:cNvPr>
          <p:cNvSpPr txBox="1"/>
          <p:nvPr/>
        </p:nvSpPr>
        <p:spPr>
          <a:xfrm>
            <a:off x="6294351" y="1872400"/>
            <a:ext cx="2568838" cy="369332"/>
          </a:xfrm>
          <a:prstGeom prst="rect">
            <a:avLst/>
          </a:prstGeom>
          <a:noFill/>
        </p:spPr>
        <p:txBody>
          <a:bodyPr wrap="square" rtlCol="0">
            <a:spAutoFit/>
          </a:bodyPr>
          <a:lstStyle/>
          <a:p>
            <a:r>
              <a:rPr lang="en-US" dirty="0"/>
              <a:t>Objectives (Big Chunks)</a:t>
            </a:r>
          </a:p>
        </p:txBody>
      </p:sp>
      <p:sp>
        <p:nvSpPr>
          <p:cNvPr id="36" name="TextBox 35">
            <a:extLst>
              <a:ext uri="{FF2B5EF4-FFF2-40B4-BE49-F238E27FC236}">
                <a16:creationId xmlns:a16="http://schemas.microsoft.com/office/drawing/2014/main" id="{93106218-D37B-984F-90D7-9078A3C41D08}"/>
              </a:ext>
            </a:extLst>
          </p:cNvPr>
          <p:cNvSpPr txBox="1"/>
          <p:nvPr/>
        </p:nvSpPr>
        <p:spPr>
          <a:xfrm>
            <a:off x="8863189" y="1715568"/>
            <a:ext cx="2988924" cy="646331"/>
          </a:xfrm>
          <a:prstGeom prst="rect">
            <a:avLst/>
          </a:prstGeom>
          <a:noFill/>
        </p:spPr>
        <p:txBody>
          <a:bodyPr wrap="square" rtlCol="0">
            <a:spAutoFit/>
          </a:bodyPr>
          <a:lstStyle/>
          <a:p>
            <a:pPr algn="ctr"/>
            <a:r>
              <a:rPr lang="en-US" dirty="0"/>
              <a:t>Smaller Chunks Used to Accomplish a Single Objective</a:t>
            </a:r>
          </a:p>
        </p:txBody>
      </p:sp>
      <p:pic>
        <p:nvPicPr>
          <p:cNvPr id="18" name="Graphic 17" descr="Checkmark">
            <a:extLst>
              <a:ext uri="{FF2B5EF4-FFF2-40B4-BE49-F238E27FC236}">
                <a16:creationId xmlns:a16="http://schemas.microsoft.com/office/drawing/2014/main" id="{1C6EB123-82F3-FE46-8B08-65A9948F375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207816" y="2260700"/>
            <a:ext cx="609567" cy="710766"/>
          </a:xfrm>
          <a:prstGeom prst="rect">
            <a:avLst/>
          </a:prstGeom>
        </p:spPr>
      </p:pic>
      <p:pic>
        <p:nvPicPr>
          <p:cNvPr id="40" name="Graphic 39" descr="Checkmark">
            <a:extLst>
              <a:ext uri="{FF2B5EF4-FFF2-40B4-BE49-F238E27FC236}">
                <a16:creationId xmlns:a16="http://schemas.microsoft.com/office/drawing/2014/main" id="{086614DF-ACD4-984A-AC29-08D1E455D8B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690815" y="2287800"/>
            <a:ext cx="609567" cy="710766"/>
          </a:xfrm>
          <a:prstGeom prst="rect">
            <a:avLst/>
          </a:prstGeom>
        </p:spPr>
      </p:pic>
      <p:pic>
        <p:nvPicPr>
          <p:cNvPr id="41" name="Graphic 40" descr="Checkmark">
            <a:extLst>
              <a:ext uri="{FF2B5EF4-FFF2-40B4-BE49-F238E27FC236}">
                <a16:creationId xmlns:a16="http://schemas.microsoft.com/office/drawing/2014/main" id="{BC5638CC-3FC7-0C40-A2FD-DDF8E8489EB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15632" y="2308042"/>
            <a:ext cx="609567" cy="710766"/>
          </a:xfrm>
          <a:prstGeom prst="rect">
            <a:avLst/>
          </a:prstGeom>
        </p:spPr>
      </p:pic>
      <p:pic>
        <p:nvPicPr>
          <p:cNvPr id="42" name="Graphic 41" descr="Checkmark">
            <a:extLst>
              <a:ext uri="{FF2B5EF4-FFF2-40B4-BE49-F238E27FC236}">
                <a16:creationId xmlns:a16="http://schemas.microsoft.com/office/drawing/2014/main" id="{48124B3C-E8AD-9D47-ADEC-253D0FF1330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724393" y="2324105"/>
            <a:ext cx="609567" cy="710766"/>
          </a:xfrm>
          <a:prstGeom prst="rect">
            <a:avLst/>
          </a:prstGeom>
        </p:spPr>
      </p:pic>
      <p:pic>
        <p:nvPicPr>
          <p:cNvPr id="43" name="Graphic 42" descr="Checkmark">
            <a:extLst>
              <a:ext uri="{FF2B5EF4-FFF2-40B4-BE49-F238E27FC236}">
                <a16:creationId xmlns:a16="http://schemas.microsoft.com/office/drawing/2014/main" id="{4E2CA883-B24E-F74C-863F-BCC8CCA7FF1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244349" y="2725010"/>
            <a:ext cx="609567" cy="710766"/>
          </a:xfrm>
          <a:prstGeom prst="rect">
            <a:avLst/>
          </a:prstGeom>
        </p:spPr>
      </p:pic>
      <p:pic>
        <p:nvPicPr>
          <p:cNvPr id="44" name="Graphic 43" descr="Checkmark">
            <a:extLst>
              <a:ext uri="{FF2B5EF4-FFF2-40B4-BE49-F238E27FC236}">
                <a16:creationId xmlns:a16="http://schemas.microsoft.com/office/drawing/2014/main" id="{64845AE3-D566-EA48-BD40-496EC441F53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54099" y="2733064"/>
            <a:ext cx="609567" cy="710766"/>
          </a:xfrm>
          <a:prstGeom prst="rect">
            <a:avLst/>
          </a:prstGeom>
        </p:spPr>
      </p:pic>
      <p:pic>
        <p:nvPicPr>
          <p:cNvPr id="45" name="Graphic 44" descr="Checkmark">
            <a:extLst>
              <a:ext uri="{FF2B5EF4-FFF2-40B4-BE49-F238E27FC236}">
                <a16:creationId xmlns:a16="http://schemas.microsoft.com/office/drawing/2014/main" id="{90BD83C8-25D2-7A44-BE44-DC9FBDCDD75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74864" y="2759818"/>
            <a:ext cx="609567" cy="710766"/>
          </a:xfrm>
          <a:prstGeom prst="rect">
            <a:avLst/>
          </a:prstGeom>
        </p:spPr>
      </p:pic>
      <p:pic>
        <p:nvPicPr>
          <p:cNvPr id="46" name="Graphic 45" descr="Checkmark">
            <a:extLst>
              <a:ext uri="{FF2B5EF4-FFF2-40B4-BE49-F238E27FC236}">
                <a16:creationId xmlns:a16="http://schemas.microsoft.com/office/drawing/2014/main" id="{DBF934FE-EB75-2142-8717-5044AC8B34B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748279" y="2761406"/>
            <a:ext cx="609567" cy="710766"/>
          </a:xfrm>
          <a:prstGeom prst="rect">
            <a:avLst/>
          </a:prstGeom>
        </p:spPr>
      </p:pic>
    </p:spTree>
    <p:extLst>
      <p:ext uri="{BB962C8B-B14F-4D97-AF65-F5344CB8AC3E}">
        <p14:creationId xmlns:p14="http://schemas.microsoft.com/office/powerpoint/2010/main" val="3974331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6047A-726A-5343-B7BC-51AA1EE50913}"/>
              </a:ext>
            </a:extLst>
          </p:cNvPr>
          <p:cNvSpPr>
            <a:spLocks noGrp="1"/>
          </p:cNvSpPr>
          <p:nvPr>
            <p:ph type="title"/>
          </p:nvPr>
        </p:nvSpPr>
        <p:spPr/>
        <p:txBody>
          <a:bodyPr/>
          <a:lstStyle/>
          <a:p>
            <a:r>
              <a:rPr lang="en-US" dirty="0"/>
              <a:t>Chunking</a:t>
            </a:r>
          </a:p>
        </p:txBody>
      </p:sp>
      <p:sp>
        <p:nvSpPr>
          <p:cNvPr id="5" name="Content Placeholder 4">
            <a:extLst>
              <a:ext uri="{FF2B5EF4-FFF2-40B4-BE49-F238E27FC236}">
                <a16:creationId xmlns:a16="http://schemas.microsoft.com/office/drawing/2014/main" id="{809B7B96-5A04-064C-ACDE-DE99D5D65C48}"/>
              </a:ext>
            </a:extLst>
          </p:cNvPr>
          <p:cNvSpPr>
            <a:spLocks noGrp="1"/>
          </p:cNvSpPr>
          <p:nvPr>
            <p:ph sz="half" idx="1"/>
          </p:nvPr>
        </p:nvSpPr>
        <p:spPr>
          <a:xfrm>
            <a:off x="1097279" y="1845733"/>
            <a:ext cx="4937760" cy="4508767"/>
          </a:xfrm>
        </p:spPr>
        <p:txBody>
          <a:bodyPr>
            <a:normAutofit fontScale="85000" lnSpcReduction="10000"/>
          </a:bodyPr>
          <a:lstStyle/>
          <a:p>
            <a:r>
              <a:rPr lang="en-US" dirty="0"/>
              <a:t>For example, to accomplish the first objective we might utilize the following smaller chunks:</a:t>
            </a:r>
          </a:p>
          <a:p>
            <a:endParaRPr lang="en-US" dirty="0"/>
          </a:p>
          <a:p>
            <a:r>
              <a:rPr lang="en-US" dirty="0"/>
              <a:t>Objective/chunk: </a:t>
            </a:r>
          </a:p>
          <a:p>
            <a:pPr lvl="1"/>
            <a:r>
              <a:rPr lang="en-US" dirty="0"/>
              <a:t>Read a mentor text</a:t>
            </a:r>
          </a:p>
          <a:p>
            <a:r>
              <a:rPr lang="en-US" dirty="0"/>
              <a:t>Smaller chunks necessary to accomplish the main objective/chunk:</a:t>
            </a:r>
          </a:p>
          <a:p>
            <a:pPr lvl="1"/>
            <a:r>
              <a:rPr lang="en-US" dirty="0"/>
              <a:t>Explain the purpose of a mentor text</a:t>
            </a:r>
          </a:p>
          <a:p>
            <a:pPr lvl="1"/>
            <a:r>
              <a:rPr lang="en-US" dirty="0"/>
              <a:t>Discuss difference in the mentor text and the anchor text</a:t>
            </a:r>
          </a:p>
          <a:p>
            <a:pPr lvl="1"/>
            <a:r>
              <a:rPr lang="en-US" dirty="0"/>
              <a:t>What is point of view and why is it important for an author to maintain point of view throughout a text?</a:t>
            </a:r>
          </a:p>
          <a:p>
            <a:pPr lvl="1"/>
            <a:r>
              <a:rPr lang="en-US" dirty="0"/>
              <a:t>What is first person and how is it used?</a:t>
            </a:r>
          </a:p>
          <a:p>
            <a:pPr lvl="1"/>
            <a:r>
              <a:rPr lang="en-US" dirty="0"/>
              <a:t>What are some pronouns we use with first person?</a:t>
            </a:r>
          </a:p>
          <a:p>
            <a:pPr lvl="1"/>
            <a:r>
              <a:rPr lang="en-US" dirty="0"/>
              <a:t>Read text and underline specific elements (excerpts that indicate point of view, first person pronouns, etc.)</a:t>
            </a:r>
          </a:p>
          <a:p>
            <a:r>
              <a:rPr lang="en-US" dirty="0"/>
              <a:t>Transitions into the second objective/chunk…</a:t>
            </a:r>
          </a:p>
        </p:txBody>
      </p:sp>
      <p:sp>
        <p:nvSpPr>
          <p:cNvPr id="45" name="Rounded Rectangle 44">
            <a:extLst>
              <a:ext uri="{FF2B5EF4-FFF2-40B4-BE49-F238E27FC236}">
                <a16:creationId xmlns:a16="http://schemas.microsoft.com/office/drawing/2014/main" id="{0DC4B647-FEEE-0940-9753-B9CA4E8D4535}"/>
              </a:ext>
            </a:extLst>
          </p:cNvPr>
          <p:cNvSpPr/>
          <p:nvPr/>
        </p:nvSpPr>
        <p:spPr>
          <a:xfrm>
            <a:off x="6164695" y="2396191"/>
            <a:ext cx="2475704" cy="11158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Read a mentor text</a:t>
            </a:r>
          </a:p>
        </p:txBody>
      </p:sp>
      <p:sp>
        <p:nvSpPr>
          <p:cNvPr id="46" name="Rounded Rectangle 45">
            <a:extLst>
              <a:ext uri="{FF2B5EF4-FFF2-40B4-BE49-F238E27FC236}">
                <a16:creationId xmlns:a16="http://schemas.microsoft.com/office/drawing/2014/main" id="{4B8F159F-1E51-A443-AF1D-CCE7672A3BD5}"/>
              </a:ext>
            </a:extLst>
          </p:cNvPr>
          <p:cNvSpPr/>
          <p:nvPr/>
        </p:nvSpPr>
        <p:spPr>
          <a:xfrm>
            <a:off x="6164695" y="3781345"/>
            <a:ext cx="2475704" cy="11158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Discuss how point of view influences a text</a:t>
            </a:r>
          </a:p>
        </p:txBody>
      </p:sp>
      <p:sp>
        <p:nvSpPr>
          <p:cNvPr id="47" name="Rounded Rectangle 46">
            <a:extLst>
              <a:ext uri="{FF2B5EF4-FFF2-40B4-BE49-F238E27FC236}">
                <a16:creationId xmlns:a16="http://schemas.microsoft.com/office/drawing/2014/main" id="{7C658055-0349-B148-AEC2-5656A93FEEAC}"/>
              </a:ext>
            </a:extLst>
          </p:cNvPr>
          <p:cNvSpPr/>
          <p:nvPr/>
        </p:nvSpPr>
        <p:spPr>
          <a:xfrm>
            <a:off x="6164695" y="5107453"/>
            <a:ext cx="2475704" cy="11158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Write a narrative from Brian’s point of view</a:t>
            </a:r>
          </a:p>
        </p:txBody>
      </p:sp>
      <p:sp>
        <p:nvSpPr>
          <p:cNvPr id="48" name="Rectangle 47">
            <a:extLst>
              <a:ext uri="{FF2B5EF4-FFF2-40B4-BE49-F238E27FC236}">
                <a16:creationId xmlns:a16="http://schemas.microsoft.com/office/drawing/2014/main" id="{67101732-B359-7F44-ADE6-5BD79505AFBA}"/>
              </a:ext>
            </a:extLst>
          </p:cNvPr>
          <p:cNvSpPr/>
          <p:nvPr/>
        </p:nvSpPr>
        <p:spPr>
          <a:xfrm>
            <a:off x="10740448" y="2911520"/>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61368CDE-2E13-8A42-8DB6-B676FC629EB4}"/>
              </a:ext>
            </a:extLst>
          </p:cNvPr>
          <p:cNvSpPr/>
          <p:nvPr/>
        </p:nvSpPr>
        <p:spPr>
          <a:xfrm>
            <a:off x="10296551" y="2916069"/>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1F8A7470-78D6-EB42-85F8-718A7D6290F1}"/>
              </a:ext>
            </a:extLst>
          </p:cNvPr>
          <p:cNvSpPr/>
          <p:nvPr/>
        </p:nvSpPr>
        <p:spPr>
          <a:xfrm>
            <a:off x="9833209" y="2916069"/>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6481AE33-C074-B446-8DA8-F5CF65085672}"/>
              </a:ext>
            </a:extLst>
          </p:cNvPr>
          <p:cNvSpPr/>
          <p:nvPr/>
        </p:nvSpPr>
        <p:spPr>
          <a:xfrm>
            <a:off x="9369867" y="2911520"/>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24E9F129-6320-364E-A4F0-FF4FB864A36E}"/>
              </a:ext>
            </a:extLst>
          </p:cNvPr>
          <p:cNvSpPr/>
          <p:nvPr/>
        </p:nvSpPr>
        <p:spPr>
          <a:xfrm>
            <a:off x="10289048" y="2490897"/>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3BB8DFAD-ADA0-3641-8F0C-ECB8AE4E00A9}"/>
              </a:ext>
            </a:extLst>
          </p:cNvPr>
          <p:cNvSpPr/>
          <p:nvPr/>
        </p:nvSpPr>
        <p:spPr>
          <a:xfrm>
            <a:off x="10759895" y="2488899"/>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733025DC-1026-C741-9860-93268583A507}"/>
              </a:ext>
            </a:extLst>
          </p:cNvPr>
          <p:cNvSpPr/>
          <p:nvPr/>
        </p:nvSpPr>
        <p:spPr>
          <a:xfrm>
            <a:off x="9833210" y="2488899"/>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935D4BD8-7585-7D40-9C01-D6C9B7B1F16D}"/>
              </a:ext>
            </a:extLst>
          </p:cNvPr>
          <p:cNvSpPr/>
          <p:nvPr/>
        </p:nvSpPr>
        <p:spPr>
          <a:xfrm>
            <a:off x="9369868" y="2488899"/>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D2BFCED-43A6-A04D-BED7-407AB9E11A21}"/>
              </a:ext>
            </a:extLst>
          </p:cNvPr>
          <p:cNvSpPr/>
          <p:nvPr/>
        </p:nvSpPr>
        <p:spPr>
          <a:xfrm>
            <a:off x="10740447" y="4288131"/>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7B6AD972-CCF6-1D46-B58D-64D9DA446810}"/>
              </a:ext>
            </a:extLst>
          </p:cNvPr>
          <p:cNvSpPr/>
          <p:nvPr/>
        </p:nvSpPr>
        <p:spPr>
          <a:xfrm>
            <a:off x="10276074" y="4292680"/>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009D3101-6D1B-3841-918C-F4815CAAE4CB}"/>
              </a:ext>
            </a:extLst>
          </p:cNvPr>
          <p:cNvSpPr/>
          <p:nvPr/>
        </p:nvSpPr>
        <p:spPr>
          <a:xfrm>
            <a:off x="9812732" y="4292680"/>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71EDE522-B418-4F40-8552-345A2CC19C11}"/>
              </a:ext>
            </a:extLst>
          </p:cNvPr>
          <p:cNvSpPr/>
          <p:nvPr/>
        </p:nvSpPr>
        <p:spPr>
          <a:xfrm>
            <a:off x="9349390" y="4288131"/>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95A2276B-BE37-FE42-B315-D67575300C76}"/>
              </a:ext>
            </a:extLst>
          </p:cNvPr>
          <p:cNvSpPr/>
          <p:nvPr/>
        </p:nvSpPr>
        <p:spPr>
          <a:xfrm>
            <a:off x="10268571" y="3867508"/>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E9EB0E33-A985-8247-A770-2134EFF1C5A9}"/>
              </a:ext>
            </a:extLst>
          </p:cNvPr>
          <p:cNvSpPr/>
          <p:nvPr/>
        </p:nvSpPr>
        <p:spPr>
          <a:xfrm>
            <a:off x="10739418" y="3865510"/>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C960C969-8378-8542-9427-54CBE309455F}"/>
              </a:ext>
            </a:extLst>
          </p:cNvPr>
          <p:cNvSpPr/>
          <p:nvPr/>
        </p:nvSpPr>
        <p:spPr>
          <a:xfrm>
            <a:off x="9812733" y="3865510"/>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A30708E0-02F3-3940-8391-B223B5EEB9F4}"/>
              </a:ext>
            </a:extLst>
          </p:cNvPr>
          <p:cNvSpPr/>
          <p:nvPr/>
        </p:nvSpPr>
        <p:spPr>
          <a:xfrm>
            <a:off x="9349391" y="3865510"/>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0E783F29-54A4-6540-B339-F8CE0129201A}"/>
              </a:ext>
            </a:extLst>
          </p:cNvPr>
          <p:cNvSpPr/>
          <p:nvPr/>
        </p:nvSpPr>
        <p:spPr>
          <a:xfrm>
            <a:off x="10724393" y="5657918"/>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7C23AFD1-E608-7144-9ABF-EBC16A9197AF}"/>
              </a:ext>
            </a:extLst>
          </p:cNvPr>
          <p:cNvSpPr/>
          <p:nvPr/>
        </p:nvSpPr>
        <p:spPr>
          <a:xfrm>
            <a:off x="10261049" y="5662467"/>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21431793-84FF-AA4C-8640-2181AEA5A157}"/>
              </a:ext>
            </a:extLst>
          </p:cNvPr>
          <p:cNvSpPr/>
          <p:nvPr/>
        </p:nvSpPr>
        <p:spPr>
          <a:xfrm>
            <a:off x="9797707" y="5662467"/>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916FAED3-F8E3-114E-B8E5-856C75338A6E}"/>
              </a:ext>
            </a:extLst>
          </p:cNvPr>
          <p:cNvSpPr/>
          <p:nvPr/>
        </p:nvSpPr>
        <p:spPr>
          <a:xfrm>
            <a:off x="9334365" y="5657918"/>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B45CC8C1-20C5-4441-8FC9-45108F3B783A}"/>
              </a:ext>
            </a:extLst>
          </p:cNvPr>
          <p:cNvSpPr/>
          <p:nvPr/>
        </p:nvSpPr>
        <p:spPr>
          <a:xfrm>
            <a:off x="10253546" y="5237295"/>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A62BEA79-5D23-074C-93BB-D2A10CD52255}"/>
              </a:ext>
            </a:extLst>
          </p:cNvPr>
          <p:cNvSpPr/>
          <p:nvPr/>
        </p:nvSpPr>
        <p:spPr>
          <a:xfrm>
            <a:off x="10724393" y="5235297"/>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DF55B5A1-A0FF-6F4D-B0E7-631AA95BABD6}"/>
              </a:ext>
            </a:extLst>
          </p:cNvPr>
          <p:cNvSpPr/>
          <p:nvPr/>
        </p:nvSpPr>
        <p:spPr>
          <a:xfrm>
            <a:off x="9797708" y="5235297"/>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2735E30A-4DC4-D74A-8AB4-46089FB2EE2C}"/>
              </a:ext>
            </a:extLst>
          </p:cNvPr>
          <p:cNvSpPr/>
          <p:nvPr/>
        </p:nvSpPr>
        <p:spPr>
          <a:xfrm>
            <a:off x="9334366" y="5235297"/>
            <a:ext cx="395785" cy="382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ight Arrow 71">
            <a:extLst>
              <a:ext uri="{FF2B5EF4-FFF2-40B4-BE49-F238E27FC236}">
                <a16:creationId xmlns:a16="http://schemas.microsoft.com/office/drawing/2014/main" id="{A431D308-A4E3-D24A-9DAE-14B81066ECF8}"/>
              </a:ext>
            </a:extLst>
          </p:cNvPr>
          <p:cNvSpPr/>
          <p:nvPr/>
        </p:nvSpPr>
        <p:spPr>
          <a:xfrm>
            <a:off x="8738973" y="2832552"/>
            <a:ext cx="464024" cy="2315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ight Arrow 72">
            <a:extLst>
              <a:ext uri="{FF2B5EF4-FFF2-40B4-BE49-F238E27FC236}">
                <a16:creationId xmlns:a16="http://schemas.microsoft.com/office/drawing/2014/main" id="{409B0328-9922-FC44-97FB-6615B4CEFE42}"/>
              </a:ext>
            </a:extLst>
          </p:cNvPr>
          <p:cNvSpPr/>
          <p:nvPr/>
        </p:nvSpPr>
        <p:spPr>
          <a:xfrm>
            <a:off x="8737611" y="4172355"/>
            <a:ext cx="464024" cy="2315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ight Arrow 73">
            <a:extLst>
              <a:ext uri="{FF2B5EF4-FFF2-40B4-BE49-F238E27FC236}">
                <a16:creationId xmlns:a16="http://schemas.microsoft.com/office/drawing/2014/main" id="{CFC00274-F8B2-024D-9FA0-BDAE8E048CCA}"/>
              </a:ext>
            </a:extLst>
          </p:cNvPr>
          <p:cNvSpPr/>
          <p:nvPr/>
        </p:nvSpPr>
        <p:spPr>
          <a:xfrm>
            <a:off x="8733533" y="5549592"/>
            <a:ext cx="464024" cy="2315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575A5E28-E957-214A-90E8-3FC3BC1FE9E7}"/>
              </a:ext>
            </a:extLst>
          </p:cNvPr>
          <p:cNvSpPr txBox="1"/>
          <p:nvPr/>
        </p:nvSpPr>
        <p:spPr>
          <a:xfrm>
            <a:off x="6294351" y="1872400"/>
            <a:ext cx="2568838" cy="369332"/>
          </a:xfrm>
          <a:prstGeom prst="rect">
            <a:avLst/>
          </a:prstGeom>
          <a:noFill/>
        </p:spPr>
        <p:txBody>
          <a:bodyPr wrap="square" rtlCol="0">
            <a:spAutoFit/>
          </a:bodyPr>
          <a:lstStyle/>
          <a:p>
            <a:r>
              <a:rPr lang="en-US" dirty="0"/>
              <a:t>Objectives (Big Chunks)</a:t>
            </a:r>
          </a:p>
        </p:txBody>
      </p:sp>
      <p:sp>
        <p:nvSpPr>
          <p:cNvPr id="76" name="TextBox 75">
            <a:extLst>
              <a:ext uri="{FF2B5EF4-FFF2-40B4-BE49-F238E27FC236}">
                <a16:creationId xmlns:a16="http://schemas.microsoft.com/office/drawing/2014/main" id="{32DC52C4-FD33-884F-A6BD-DD100AF64D16}"/>
              </a:ext>
            </a:extLst>
          </p:cNvPr>
          <p:cNvSpPr txBox="1"/>
          <p:nvPr/>
        </p:nvSpPr>
        <p:spPr>
          <a:xfrm>
            <a:off x="8863189" y="1715568"/>
            <a:ext cx="2988924" cy="646331"/>
          </a:xfrm>
          <a:prstGeom prst="rect">
            <a:avLst/>
          </a:prstGeom>
          <a:noFill/>
        </p:spPr>
        <p:txBody>
          <a:bodyPr wrap="square" rtlCol="0">
            <a:spAutoFit/>
          </a:bodyPr>
          <a:lstStyle/>
          <a:p>
            <a:pPr algn="ctr"/>
            <a:r>
              <a:rPr lang="en-US" dirty="0"/>
              <a:t>Smaller Chunks Used to Accomplish a Single Objective</a:t>
            </a:r>
          </a:p>
        </p:txBody>
      </p:sp>
      <p:pic>
        <p:nvPicPr>
          <p:cNvPr id="77" name="Graphic 76" descr="Checkmark">
            <a:extLst>
              <a:ext uri="{FF2B5EF4-FFF2-40B4-BE49-F238E27FC236}">
                <a16:creationId xmlns:a16="http://schemas.microsoft.com/office/drawing/2014/main" id="{33069685-D7BB-3845-AA55-44076E4C85F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207816" y="2260700"/>
            <a:ext cx="609567" cy="710766"/>
          </a:xfrm>
          <a:prstGeom prst="rect">
            <a:avLst/>
          </a:prstGeom>
        </p:spPr>
      </p:pic>
      <p:pic>
        <p:nvPicPr>
          <p:cNvPr id="78" name="Graphic 77" descr="Checkmark">
            <a:extLst>
              <a:ext uri="{FF2B5EF4-FFF2-40B4-BE49-F238E27FC236}">
                <a16:creationId xmlns:a16="http://schemas.microsoft.com/office/drawing/2014/main" id="{D1CA2870-2A67-2341-8E8D-0CE306F2AC7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690815" y="2287800"/>
            <a:ext cx="609567" cy="710766"/>
          </a:xfrm>
          <a:prstGeom prst="rect">
            <a:avLst/>
          </a:prstGeom>
        </p:spPr>
      </p:pic>
      <p:pic>
        <p:nvPicPr>
          <p:cNvPr id="79" name="Graphic 78" descr="Checkmark">
            <a:extLst>
              <a:ext uri="{FF2B5EF4-FFF2-40B4-BE49-F238E27FC236}">
                <a16:creationId xmlns:a16="http://schemas.microsoft.com/office/drawing/2014/main" id="{D070058D-7DA1-9942-951D-BB7500F851D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15632" y="2308042"/>
            <a:ext cx="609567" cy="710766"/>
          </a:xfrm>
          <a:prstGeom prst="rect">
            <a:avLst/>
          </a:prstGeom>
        </p:spPr>
      </p:pic>
      <p:pic>
        <p:nvPicPr>
          <p:cNvPr id="80" name="Graphic 79" descr="Checkmark">
            <a:extLst>
              <a:ext uri="{FF2B5EF4-FFF2-40B4-BE49-F238E27FC236}">
                <a16:creationId xmlns:a16="http://schemas.microsoft.com/office/drawing/2014/main" id="{D23E6FEF-DE91-8E44-B5FD-1E7128CE6A6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724393" y="2324105"/>
            <a:ext cx="609567" cy="710766"/>
          </a:xfrm>
          <a:prstGeom prst="rect">
            <a:avLst/>
          </a:prstGeom>
        </p:spPr>
      </p:pic>
      <p:pic>
        <p:nvPicPr>
          <p:cNvPr id="81" name="Graphic 80" descr="Checkmark">
            <a:extLst>
              <a:ext uri="{FF2B5EF4-FFF2-40B4-BE49-F238E27FC236}">
                <a16:creationId xmlns:a16="http://schemas.microsoft.com/office/drawing/2014/main" id="{6AAE0CF2-4DF6-CA4C-B15F-896A87936E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244349" y="2725010"/>
            <a:ext cx="609567" cy="710766"/>
          </a:xfrm>
          <a:prstGeom prst="rect">
            <a:avLst/>
          </a:prstGeom>
        </p:spPr>
      </p:pic>
      <p:pic>
        <p:nvPicPr>
          <p:cNvPr id="82" name="Graphic 81" descr="Checkmark">
            <a:extLst>
              <a:ext uri="{FF2B5EF4-FFF2-40B4-BE49-F238E27FC236}">
                <a16:creationId xmlns:a16="http://schemas.microsoft.com/office/drawing/2014/main" id="{3B92FE98-4586-7043-865B-A6424C0C403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754099" y="2733064"/>
            <a:ext cx="609567" cy="710766"/>
          </a:xfrm>
          <a:prstGeom prst="rect">
            <a:avLst/>
          </a:prstGeom>
        </p:spPr>
      </p:pic>
      <p:pic>
        <p:nvPicPr>
          <p:cNvPr id="83" name="Graphic 82" descr="Checkmark">
            <a:extLst>
              <a:ext uri="{FF2B5EF4-FFF2-40B4-BE49-F238E27FC236}">
                <a16:creationId xmlns:a16="http://schemas.microsoft.com/office/drawing/2014/main" id="{46D95875-E8FC-7B4E-BA51-61B6C71885D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74864" y="2759818"/>
            <a:ext cx="609567" cy="710766"/>
          </a:xfrm>
          <a:prstGeom prst="rect">
            <a:avLst/>
          </a:prstGeom>
        </p:spPr>
      </p:pic>
      <p:pic>
        <p:nvPicPr>
          <p:cNvPr id="84" name="Graphic 83" descr="Checkmark">
            <a:extLst>
              <a:ext uri="{FF2B5EF4-FFF2-40B4-BE49-F238E27FC236}">
                <a16:creationId xmlns:a16="http://schemas.microsoft.com/office/drawing/2014/main" id="{88C3439C-CD45-9941-A0C2-F8D4AE85DFA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748279" y="2761406"/>
            <a:ext cx="609567" cy="710766"/>
          </a:xfrm>
          <a:prstGeom prst="rect">
            <a:avLst/>
          </a:prstGeom>
        </p:spPr>
      </p:pic>
    </p:spTree>
    <p:extLst>
      <p:ext uri="{BB962C8B-B14F-4D97-AF65-F5344CB8AC3E}">
        <p14:creationId xmlns:p14="http://schemas.microsoft.com/office/powerpoint/2010/main" val="1514190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15808-54E5-9047-B029-8D3511C6BF5F}"/>
              </a:ext>
            </a:extLst>
          </p:cNvPr>
          <p:cNvSpPr>
            <a:spLocks noGrp="1"/>
          </p:cNvSpPr>
          <p:nvPr>
            <p:ph type="title"/>
          </p:nvPr>
        </p:nvSpPr>
        <p:spPr/>
        <p:txBody>
          <a:bodyPr/>
          <a:lstStyle/>
          <a:p>
            <a:r>
              <a:rPr lang="en-US" dirty="0"/>
              <a:t>Engagement	</a:t>
            </a:r>
          </a:p>
        </p:txBody>
      </p:sp>
      <p:sp>
        <p:nvSpPr>
          <p:cNvPr id="3" name="Content Placeholder 2">
            <a:extLst>
              <a:ext uri="{FF2B5EF4-FFF2-40B4-BE49-F238E27FC236}">
                <a16:creationId xmlns:a16="http://schemas.microsoft.com/office/drawing/2014/main" id="{5B682C54-CBBA-0E47-96B8-EF389684AF52}"/>
              </a:ext>
            </a:extLst>
          </p:cNvPr>
          <p:cNvSpPr>
            <a:spLocks noGrp="1"/>
          </p:cNvSpPr>
          <p:nvPr>
            <p:ph idx="1"/>
          </p:nvPr>
        </p:nvSpPr>
        <p:spPr>
          <a:xfrm>
            <a:off x="1097280" y="1845734"/>
            <a:ext cx="10058400" cy="4301066"/>
          </a:xfrm>
        </p:spPr>
        <p:txBody>
          <a:bodyPr>
            <a:normAutofit fontScale="85000" lnSpcReduction="10000"/>
          </a:bodyPr>
          <a:lstStyle/>
          <a:p>
            <a:r>
              <a:rPr lang="en-US" sz="2400" dirty="0"/>
              <a:t>During the course of a lesson, only two things are ever happening:</a:t>
            </a:r>
          </a:p>
          <a:p>
            <a:pPr lvl="1"/>
            <a:r>
              <a:rPr lang="en-US" sz="2400" dirty="0"/>
              <a:t>Teachers are talking</a:t>
            </a:r>
          </a:p>
          <a:p>
            <a:pPr lvl="1"/>
            <a:r>
              <a:rPr lang="en-US" sz="2400" dirty="0"/>
              <a:t>Students are working</a:t>
            </a:r>
          </a:p>
          <a:p>
            <a:pPr lvl="1"/>
            <a:endParaRPr lang="en-US" sz="2400" dirty="0"/>
          </a:p>
          <a:p>
            <a:r>
              <a:rPr lang="en-US" sz="2400" dirty="0"/>
              <a:t>Depending on which is happening, there are various ways to promote and measure engagement and understanding as big chunks and little chunks are taught.</a:t>
            </a:r>
          </a:p>
          <a:p>
            <a:pPr lvl="1"/>
            <a:r>
              <a:rPr lang="en-US" sz="2400" dirty="0"/>
              <a:t>When teachers are talking, our primary means of engagement is “</a:t>
            </a:r>
            <a:r>
              <a:rPr lang="en-US" sz="2400" b="1" dirty="0"/>
              <a:t>cold calling</a:t>
            </a:r>
            <a:r>
              <a:rPr lang="en-US" sz="2400" dirty="0"/>
              <a:t>” or “</a:t>
            </a:r>
            <a:r>
              <a:rPr lang="en-US" sz="2400" b="1" dirty="0"/>
              <a:t>random calling</a:t>
            </a:r>
            <a:r>
              <a:rPr lang="en-US" sz="2400" dirty="0"/>
              <a:t>”</a:t>
            </a:r>
          </a:p>
          <a:p>
            <a:pPr lvl="2"/>
            <a:r>
              <a:rPr lang="en-US" sz="2000" dirty="0"/>
              <a:t>What if they don’t know? </a:t>
            </a:r>
          </a:p>
          <a:p>
            <a:pPr lvl="3"/>
            <a:r>
              <a:rPr lang="en-US" sz="2000" dirty="0"/>
              <a:t>Utilize </a:t>
            </a:r>
            <a:r>
              <a:rPr lang="en-US" sz="2000" b="1" dirty="0"/>
              <a:t>life lines </a:t>
            </a:r>
            <a:r>
              <a:rPr lang="en-US" sz="2000" dirty="0"/>
              <a:t>and </a:t>
            </a:r>
            <a:r>
              <a:rPr lang="en-US" sz="2000" b="1" dirty="0"/>
              <a:t>no opt-outs</a:t>
            </a:r>
          </a:p>
          <a:p>
            <a:pPr lvl="1"/>
            <a:r>
              <a:rPr lang="en-US" sz="2400" dirty="0"/>
              <a:t>When students are talking, our primary means of engagement is ”</a:t>
            </a:r>
            <a:r>
              <a:rPr lang="en-US" sz="2400" b="1" dirty="0"/>
              <a:t>praise, prompt, and leave</a:t>
            </a:r>
            <a:r>
              <a:rPr lang="en-US" sz="2400" dirty="0"/>
              <a:t>”</a:t>
            </a:r>
          </a:p>
          <a:p>
            <a:pPr lvl="2"/>
            <a:r>
              <a:rPr lang="en-US" sz="2000" dirty="0"/>
              <a:t>What are students doing and what am I doing? </a:t>
            </a:r>
          </a:p>
          <a:p>
            <a:pPr lvl="3"/>
            <a:r>
              <a:rPr lang="en-US" sz="2000" dirty="0"/>
              <a:t>We can utilize </a:t>
            </a:r>
            <a:r>
              <a:rPr lang="en-US" sz="2000" b="1" dirty="0"/>
              <a:t>“Think, Write, Pair, Share” </a:t>
            </a:r>
            <a:r>
              <a:rPr lang="en-US" sz="2000" dirty="0"/>
              <a:t>over and over in a single class</a:t>
            </a:r>
          </a:p>
          <a:p>
            <a:pPr lvl="3"/>
            <a:r>
              <a:rPr lang="en-US" sz="2000" dirty="0"/>
              <a:t>While they are writing and sharing, you circulate to check their understanding</a:t>
            </a:r>
          </a:p>
        </p:txBody>
      </p:sp>
    </p:spTree>
    <p:extLst>
      <p:ext uri="{BB962C8B-B14F-4D97-AF65-F5344CB8AC3E}">
        <p14:creationId xmlns:p14="http://schemas.microsoft.com/office/powerpoint/2010/main" val="4085685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1A8FB-0811-DD4E-9CBF-DBF98788E412}"/>
              </a:ext>
            </a:extLst>
          </p:cNvPr>
          <p:cNvSpPr>
            <a:spLocks noGrp="1"/>
          </p:cNvSpPr>
          <p:nvPr>
            <p:ph type="title"/>
          </p:nvPr>
        </p:nvSpPr>
        <p:spPr/>
        <p:txBody>
          <a:bodyPr/>
          <a:lstStyle/>
          <a:p>
            <a:r>
              <a:rPr lang="en-US" dirty="0"/>
              <a:t>Engagement through Gradual Release</a:t>
            </a:r>
          </a:p>
        </p:txBody>
      </p:sp>
      <p:sp>
        <p:nvSpPr>
          <p:cNvPr id="3" name="Content Placeholder 2">
            <a:extLst>
              <a:ext uri="{FF2B5EF4-FFF2-40B4-BE49-F238E27FC236}">
                <a16:creationId xmlns:a16="http://schemas.microsoft.com/office/drawing/2014/main" id="{919B2374-769A-3742-B60F-F179F33DD632}"/>
              </a:ext>
            </a:extLst>
          </p:cNvPr>
          <p:cNvSpPr>
            <a:spLocks noGrp="1"/>
          </p:cNvSpPr>
          <p:nvPr>
            <p:ph idx="1"/>
          </p:nvPr>
        </p:nvSpPr>
        <p:spPr>
          <a:xfrm>
            <a:off x="1097280" y="1845733"/>
            <a:ext cx="10058400" cy="4470399"/>
          </a:xfrm>
        </p:spPr>
        <p:txBody>
          <a:bodyPr>
            <a:normAutofit/>
          </a:bodyPr>
          <a:lstStyle/>
          <a:p>
            <a:r>
              <a:rPr lang="en-US" dirty="0"/>
              <a:t>In general, lessons begin with small chunks being introduced by the teacher talking.</a:t>
            </a:r>
          </a:p>
          <a:p>
            <a:endParaRPr lang="en-US" dirty="0"/>
          </a:p>
          <a:p>
            <a:r>
              <a:rPr lang="en-US" dirty="0"/>
              <a:t>Through a process of gradual release, content and opportunities for engagement become more student-centric.</a:t>
            </a:r>
          </a:p>
          <a:p>
            <a:pPr lvl="1"/>
            <a:r>
              <a:rPr lang="en-US" dirty="0"/>
              <a:t>Moving through I do, we do, you do, you do alone…</a:t>
            </a:r>
          </a:p>
          <a:p>
            <a:pPr lvl="1"/>
            <a:endParaRPr lang="en-US" dirty="0"/>
          </a:p>
          <a:p>
            <a:r>
              <a:rPr lang="en-US" dirty="0"/>
              <a:t>This process repeats itself over and over throughout the lesson as many small chunks and big chunks of a lesson are introduced, practiced, and mastered.</a:t>
            </a:r>
          </a:p>
          <a:p>
            <a:endParaRPr lang="en-US" dirty="0"/>
          </a:p>
          <a:p>
            <a:r>
              <a:rPr lang="en-US" dirty="0"/>
              <a:t>We will utilize cold calling/random calling and praise, prompt, and leave as types of formative assessments to let us know when our students are ready to progress.</a:t>
            </a:r>
          </a:p>
        </p:txBody>
      </p:sp>
    </p:spTree>
    <p:extLst>
      <p:ext uri="{BB962C8B-B14F-4D97-AF65-F5344CB8AC3E}">
        <p14:creationId xmlns:p14="http://schemas.microsoft.com/office/powerpoint/2010/main" val="2988301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Continuing Our Plan</a:t>
            </a:r>
          </a:p>
        </p:txBody>
      </p:sp>
      <p:sp>
        <p:nvSpPr>
          <p:cNvPr id="3" name="Text Placeholder 2"/>
          <p:cNvSpPr>
            <a:spLocks noGrp="1"/>
          </p:cNvSpPr>
          <p:nvPr>
            <p:ph type="body" idx="1"/>
          </p:nvPr>
        </p:nvSpPr>
        <p:spPr>
          <a:xfrm>
            <a:off x="1097280" y="1845735"/>
            <a:ext cx="10058400" cy="4673598"/>
          </a:xfrm>
        </p:spPr>
        <p:txBody>
          <a:bodyPr/>
          <a:lstStyle/>
          <a:p>
            <a:r>
              <a:rPr lang="en-US" dirty="0"/>
              <a:t>We will successfully advance our priorities and meet our goals as a district if we rely on a research-based, experience proven plan for improving instruction in every classroom.</a:t>
            </a:r>
          </a:p>
          <a:p>
            <a:r>
              <a:rPr lang="en-US" dirty="0"/>
              <a:t>Centered on:</a:t>
            </a:r>
          </a:p>
          <a:p>
            <a:pPr lvl="1"/>
            <a:r>
              <a:rPr lang="en-US" sz="2000" dirty="0"/>
              <a:t>What We Teach (Curriculum)</a:t>
            </a:r>
          </a:p>
          <a:p>
            <a:pPr lvl="1"/>
            <a:r>
              <a:rPr lang="en-US" sz="2000" dirty="0"/>
              <a:t>How We Teach (Lesson Structures)</a:t>
            </a:r>
          </a:p>
          <a:p>
            <a:pPr lvl="1"/>
            <a:r>
              <a:rPr lang="en-US" sz="2000" dirty="0"/>
              <a:t>Authentic Literacy</a:t>
            </a:r>
          </a:p>
          <a:p>
            <a:pPr lvl="1"/>
            <a:endParaRPr lang="en-US" sz="2000" dirty="0"/>
          </a:p>
          <a:p>
            <a:r>
              <a:rPr lang="en-US" dirty="0"/>
              <a:t>“</a:t>
            </a:r>
            <a:r>
              <a:rPr lang="en-US" i="1" dirty="0"/>
              <a:t>These three things</a:t>
            </a:r>
            <a:r>
              <a:rPr lang="mr-IN" i="1" dirty="0"/>
              <a:t>…</a:t>
            </a:r>
            <a:r>
              <a:rPr lang="en-US" i="1" dirty="0"/>
              <a:t>a content rich curriculum, sound lessons, and purposeful reading, writing and talking</a:t>
            </a:r>
            <a:r>
              <a:rPr lang="mr-IN" i="1" dirty="0"/>
              <a:t>…</a:t>
            </a:r>
            <a:r>
              <a:rPr lang="en-US" i="1" dirty="0"/>
              <a:t> if even reasonably well-executed, would have more impact than all other initiatives combined</a:t>
            </a:r>
            <a:r>
              <a:rPr lang="mr-IN" i="1" dirty="0"/>
              <a:t>…</a:t>
            </a:r>
            <a:r>
              <a:rPr lang="en-US" i="1" dirty="0"/>
              <a:t>.would wholly redefine what public schools can accomplish with children of every socioeconomic stratum</a:t>
            </a:r>
            <a:r>
              <a:rPr lang="en-US" dirty="0"/>
              <a:t>.” </a:t>
            </a:r>
          </a:p>
          <a:p>
            <a:pPr lvl="1"/>
            <a:r>
              <a:rPr lang="en-US" sz="2000" dirty="0" err="1"/>
              <a:t>Schmoker</a:t>
            </a:r>
            <a:r>
              <a:rPr lang="en-US" sz="2000" dirty="0"/>
              <a:t>, </a:t>
            </a:r>
            <a:r>
              <a:rPr lang="en-US" sz="2000" i="1" dirty="0"/>
              <a:t>Focus</a:t>
            </a:r>
            <a:r>
              <a:rPr lang="en-US" sz="2000" dirty="0"/>
              <a:t>, 2011.</a:t>
            </a:r>
          </a:p>
        </p:txBody>
      </p:sp>
    </p:spTree>
    <p:extLst>
      <p:ext uri="{BB962C8B-B14F-4D97-AF65-F5344CB8AC3E}">
        <p14:creationId xmlns:p14="http://schemas.microsoft.com/office/powerpoint/2010/main" val="159942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9418D-09AF-804C-A7F2-A174CA167D31}"/>
              </a:ext>
            </a:extLst>
          </p:cNvPr>
          <p:cNvSpPr>
            <a:spLocks noGrp="1"/>
          </p:cNvSpPr>
          <p:nvPr>
            <p:ph type="title"/>
          </p:nvPr>
        </p:nvSpPr>
        <p:spPr/>
        <p:txBody>
          <a:bodyPr/>
          <a:lstStyle/>
          <a:p>
            <a:r>
              <a:rPr lang="en-US" dirty="0"/>
              <a:t>Gradual Release:  “I do, We do…”</a:t>
            </a:r>
          </a:p>
        </p:txBody>
      </p:sp>
      <p:graphicFrame>
        <p:nvGraphicFramePr>
          <p:cNvPr id="4" name="Content Placeholder 3">
            <a:extLst>
              <a:ext uri="{FF2B5EF4-FFF2-40B4-BE49-F238E27FC236}">
                <a16:creationId xmlns:a16="http://schemas.microsoft.com/office/drawing/2014/main" id="{F2BDAF52-BE19-D64C-B9D7-D9C44D3E872E}"/>
              </a:ext>
            </a:extLst>
          </p:cNvPr>
          <p:cNvGraphicFramePr>
            <a:graphicFrameLocks noGrp="1"/>
          </p:cNvGraphicFramePr>
          <p:nvPr>
            <p:ph idx="1"/>
            <p:extLst>
              <p:ext uri="{D42A27DB-BD31-4B8C-83A1-F6EECF244321}">
                <p14:modId xmlns:p14="http://schemas.microsoft.com/office/powerpoint/2010/main" val="3635955074"/>
              </p:ext>
            </p:extLst>
          </p:nvPr>
        </p:nvGraphicFramePr>
        <p:xfrm>
          <a:off x="1096962" y="1846263"/>
          <a:ext cx="10058717" cy="43852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1201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15643-D02F-E84D-9C95-40F2B5B6785C}"/>
              </a:ext>
            </a:extLst>
          </p:cNvPr>
          <p:cNvSpPr>
            <a:spLocks noGrp="1"/>
          </p:cNvSpPr>
          <p:nvPr>
            <p:ph type="title"/>
          </p:nvPr>
        </p:nvSpPr>
        <p:spPr/>
        <p:txBody>
          <a:bodyPr/>
          <a:lstStyle/>
          <a:p>
            <a:r>
              <a:rPr lang="en-US" dirty="0"/>
              <a:t>Gradual Release: “We do, You do…”</a:t>
            </a:r>
          </a:p>
        </p:txBody>
      </p:sp>
      <p:sp>
        <p:nvSpPr>
          <p:cNvPr id="3" name="Content Placeholder 2">
            <a:extLst>
              <a:ext uri="{FF2B5EF4-FFF2-40B4-BE49-F238E27FC236}">
                <a16:creationId xmlns:a16="http://schemas.microsoft.com/office/drawing/2014/main" id="{1AE7069F-0897-B74A-A87F-00803C178FBD}"/>
              </a:ext>
            </a:extLst>
          </p:cNvPr>
          <p:cNvSpPr>
            <a:spLocks noGrp="1"/>
          </p:cNvSpPr>
          <p:nvPr>
            <p:ph idx="1"/>
          </p:nvPr>
        </p:nvSpPr>
        <p:spPr/>
        <p:txBody>
          <a:bodyPr/>
          <a:lstStyle/>
          <a:p>
            <a:endParaRPr lang="en-US" dirty="0"/>
          </a:p>
        </p:txBody>
      </p:sp>
      <p:graphicFrame>
        <p:nvGraphicFramePr>
          <p:cNvPr id="4" name="Content Placeholder 3">
            <a:extLst>
              <a:ext uri="{FF2B5EF4-FFF2-40B4-BE49-F238E27FC236}">
                <a16:creationId xmlns:a16="http://schemas.microsoft.com/office/drawing/2014/main" id="{5F0F16B1-19B9-B743-BB84-7BF22197BAA4}"/>
              </a:ext>
            </a:extLst>
          </p:cNvPr>
          <p:cNvGraphicFramePr>
            <a:graphicFrameLocks/>
          </p:cNvGraphicFramePr>
          <p:nvPr>
            <p:extLst>
              <p:ext uri="{D42A27DB-BD31-4B8C-83A1-F6EECF244321}">
                <p14:modId xmlns:p14="http://schemas.microsoft.com/office/powerpoint/2010/main" val="3608208865"/>
              </p:ext>
            </p:extLst>
          </p:nvPr>
        </p:nvGraphicFramePr>
        <p:xfrm>
          <a:off x="1096962" y="1846263"/>
          <a:ext cx="10058717" cy="43852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7997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6AC94-EB8D-AD48-A62F-373B606450D0}"/>
              </a:ext>
            </a:extLst>
          </p:cNvPr>
          <p:cNvSpPr>
            <a:spLocks noGrp="1"/>
          </p:cNvSpPr>
          <p:nvPr>
            <p:ph type="title"/>
          </p:nvPr>
        </p:nvSpPr>
        <p:spPr/>
        <p:txBody>
          <a:bodyPr/>
          <a:lstStyle/>
          <a:p>
            <a:r>
              <a:rPr lang="en-US" dirty="0"/>
              <a:t>Gradual Release: Things to Consider</a:t>
            </a:r>
          </a:p>
        </p:txBody>
      </p:sp>
      <p:sp>
        <p:nvSpPr>
          <p:cNvPr id="3" name="Content Placeholder 2">
            <a:extLst>
              <a:ext uri="{FF2B5EF4-FFF2-40B4-BE49-F238E27FC236}">
                <a16:creationId xmlns:a16="http://schemas.microsoft.com/office/drawing/2014/main" id="{DF05D6E5-BB5A-1C4B-BE7C-2F65F1DEF3DE}"/>
              </a:ext>
            </a:extLst>
          </p:cNvPr>
          <p:cNvSpPr>
            <a:spLocks noGrp="1"/>
          </p:cNvSpPr>
          <p:nvPr>
            <p:ph idx="1"/>
          </p:nvPr>
        </p:nvSpPr>
        <p:spPr/>
        <p:txBody>
          <a:bodyPr>
            <a:normAutofit fontScale="92500" lnSpcReduction="10000"/>
          </a:bodyPr>
          <a:lstStyle/>
          <a:p>
            <a:r>
              <a:rPr lang="en-US" dirty="0"/>
              <a:t>No two lessons are the same, so your gradual release process can and will look different each day.</a:t>
            </a:r>
          </a:p>
          <a:p>
            <a:endParaRPr lang="en-US" dirty="0"/>
          </a:p>
          <a:p>
            <a:r>
              <a:rPr lang="en-US" dirty="0"/>
              <a:t>If you find yourself doing a significant amount of reteaching to individual students or pairs of students, there’s a good chance you need to pull the whole group back together to clarify misunderstandings and start the cycle over.</a:t>
            </a:r>
          </a:p>
          <a:p>
            <a:endParaRPr lang="en-US" dirty="0"/>
          </a:p>
          <a:p>
            <a:r>
              <a:rPr lang="en-US" dirty="0"/>
              <a:t>The purpose of chunking and gradual release is to increase engagement and check for understanding, both of which are </a:t>
            </a:r>
            <a:r>
              <a:rPr lang="en-US" b="1" u="sng" dirty="0"/>
              <a:t>vital</a:t>
            </a:r>
            <a:r>
              <a:rPr lang="en-US" dirty="0"/>
              <a:t> for student progress.</a:t>
            </a:r>
          </a:p>
          <a:p>
            <a:endParaRPr lang="en-US" dirty="0"/>
          </a:p>
          <a:p>
            <a:r>
              <a:rPr lang="en-US" dirty="0"/>
              <a:t>If we are chunking and gradually releasing effectively, we don’t have to wait until a quiz or test to assess our students’ mastery…we’ll know where they stand every day!</a:t>
            </a:r>
          </a:p>
        </p:txBody>
      </p:sp>
    </p:spTree>
    <p:extLst>
      <p:ext uri="{BB962C8B-B14F-4D97-AF65-F5344CB8AC3E}">
        <p14:creationId xmlns:p14="http://schemas.microsoft.com/office/powerpoint/2010/main" val="4098961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BC4E5-BDB3-E344-B80C-D8D5BB870BC5}"/>
              </a:ext>
            </a:extLst>
          </p:cNvPr>
          <p:cNvSpPr>
            <a:spLocks noGrp="1"/>
          </p:cNvSpPr>
          <p:nvPr>
            <p:ph type="title"/>
          </p:nvPr>
        </p:nvSpPr>
        <p:spPr/>
        <p:txBody>
          <a:bodyPr>
            <a:normAutofit/>
          </a:bodyPr>
          <a:lstStyle/>
          <a:p>
            <a:r>
              <a:rPr lang="en-US" sz="4000" dirty="0"/>
              <a:t>Physical Characteristics of an Engaged Classrooms</a:t>
            </a:r>
          </a:p>
        </p:txBody>
      </p:sp>
      <p:sp>
        <p:nvSpPr>
          <p:cNvPr id="3" name="Content Placeholder 2">
            <a:extLst>
              <a:ext uri="{FF2B5EF4-FFF2-40B4-BE49-F238E27FC236}">
                <a16:creationId xmlns:a16="http://schemas.microsoft.com/office/drawing/2014/main" id="{CE4878FE-E869-7F4C-8BDA-E4D5BD143CC9}"/>
              </a:ext>
            </a:extLst>
          </p:cNvPr>
          <p:cNvSpPr>
            <a:spLocks noGrp="1"/>
          </p:cNvSpPr>
          <p:nvPr>
            <p:ph idx="1"/>
          </p:nvPr>
        </p:nvSpPr>
        <p:spPr>
          <a:xfrm>
            <a:off x="1097280" y="1845733"/>
            <a:ext cx="10058400" cy="4534045"/>
          </a:xfrm>
        </p:spPr>
        <p:txBody>
          <a:bodyPr>
            <a:normAutofit fontScale="77500" lnSpcReduction="20000"/>
          </a:bodyPr>
          <a:lstStyle/>
          <a:p>
            <a:r>
              <a:rPr lang="en-US" sz="2400" dirty="0"/>
              <a:t>Look for students to SLANT:</a:t>
            </a:r>
          </a:p>
          <a:p>
            <a:pPr lvl="1"/>
            <a:r>
              <a:rPr lang="en-US" sz="2400" b="1" i="1" dirty="0"/>
              <a:t>S</a:t>
            </a:r>
            <a:r>
              <a:rPr lang="en-US" sz="2400" i="1" dirty="0"/>
              <a:t>- Sit up</a:t>
            </a:r>
          </a:p>
          <a:p>
            <a:pPr lvl="1"/>
            <a:r>
              <a:rPr lang="en-US" sz="2400" b="1" i="1" dirty="0"/>
              <a:t>L</a:t>
            </a:r>
            <a:r>
              <a:rPr lang="en-US" sz="2400" i="1" dirty="0"/>
              <a:t>- Lean forward</a:t>
            </a:r>
          </a:p>
          <a:p>
            <a:pPr lvl="1"/>
            <a:r>
              <a:rPr lang="en-US" sz="2400" b="1" i="1" dirty="0"/>
              <a:t>A</a:t>
            </a:r>
            <a:r>
              <a:rPr lang="en-US" sz="2400" i="1" dirty="0"/>
              <a:t>- Ask and answer questions</a:t>
            </a:r>
          </a:p>
          <a:p>
            <a:pPr lvl="1"/>
            <a:r>
              <a:rPr lang="en-US" sz="2400" b="1" i="1" dirty="0"/>
              <a:t>N</a:t>
            </a:r>
            <a:r>
              <a:rPr lang="en-US" sz="2400" i="1" dirty="0"/>
              <a:t>- Note key information</a:t>
            </a:r>
          </a:p>
          <a:p>
            <a:pPr lvl="1"/>
            <a:r>
              <a:rPr lang="en-US" sz="2400" b="1" i="1" dirty="0"/>
              <a:t>T</a:t>
            </a:r>
            <a:r>
              <a:rPr lang="en-US" sz="2400" i="1" dirty="0"/>
              <a:t>- Track the speaker</a:t>
            </a:r>
          </a:p>
          <a:p>
            <a:r>
              <a:rPr lang="en-US" sz="2400" dirty="0"/>
              <a:t>When students are working, we prioritize working in pairs rather than groups of 3, 4, or 5.</a:t>
            </a:r>
          </a:p>
          <a:p>
            <a:pPr lvl="1"/>
            <a:r>
              <a:rPr lang="en-US" sz="2400" dirty="0"/>
              <a:t>Why? </a:t>
            </a:r>
          </a:p>
          <a:p>
            <a:pPr lvl="2"/>
            <a:r>
              <a:rPr lang="en-US" sz="2400" dirty="0"/>
              <a:t>Increased opportunities for engagement</a:t>
            </a:r>
          </a:p>
          <a:p>
            <a:pPr lvl="2"/>
            <a:r>
              <a:rPr lang="en-US" sz="2400" dirty="0"/>
              <a:t>More for the teacher to check on since all students are accountable to one other person and the task being completed</a:t>
            </a:r>
          </a:p>
          <a:p>
            <a:r>
              <a:rPr lang="en-US" sz="2400" dirty="0"/>
              <a:t>How should the room be arranged?</a:t>
            </a:r>
          </a:p>
          <a:p>
            <a:pPr lvl="1"/>
            <a:r>
              <a:rPr lang="en-US" sz="2400" dirty="0"/>
              <a:t>Able to reach students in 8 steps (efficient circulation during Praise, Prompt, and Leave)</a:t>
            </a:r>
          </a:p>
          <a:p>
            <a:pPr lvl="1"/>
            <a:endParaRPr lang="en-US" sz="2400" dirty="0"/>
          </a:p>
          <a:p>
            <a:r>
              <a:rPr lang="en-US" sz="2400" dirty="0"/>
              <a:t>No S.A.D Teachers….(Sitting At Desk)!</a:t>
            </a:r>
          </a:p>
          <a:p>
            <a:pPr lvl="1"/>
            <a:endParaRPr lang="en-US" sz="2000" dirty="0"/>
          </a:p>
          <a:p>
            <a:pPr lvl="1"/>
            <a:endParaRPr lang="en-US" dirty="0"/>
          </a:p>
          <a:p>
            <a:pPr lvl="1"/>
            <a:endParaRPr lang="en-US" dirty="0"/>
          </a:p>
        </p:txBody>
      </p:sp>
    </p:spTree>
    <p:extLst>
      <p:ext uri="{BB962C8B-B14F-4D97-AF65-F5344CB8AC3E}">
        <p14:creationId xmlns:p14="http://schemas.microsoft.com/office/powerpoint/2010/main" val="668517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5141E-5C60-C742-9659-7DD7F2F30F02}"/>
              </a:ext>
            </a:extLst>
          </p:cNvPr>
          <p:cNvSpPr>
            <a:spLocks noGrp="1"/>
          </p:cNvSpPr>
          <p:nvPr>
            <p:ph type="title"/>
          </p:nvPr>
        </p:nvSpPr>
        <p:spPr/>
        <p:txBody>
          <a:bodyPr/>
          <a:lstStyle/>
          <a:p>
            <a:r>
              <a:rPr lang="en-US" dirty="0"/>
              <a:t>Classroom Seating</a:t>
            </a:r>
          </a:p>
        </p:txBody>
      </p:sp>
      <p:sp>
        <p:nvSpPr>
          <p:cNvPr id="3" name="Content Placeholder 2">
            <a:extLst>
              <a:ext uri="{FF2B5EF4-FFF2-40B4-BE49-F238E27FC236}">
                <a16:creationId xmlns:a16="http://schemas.microsoft.com/office/drawing/2014/main" id="{D4C71F8E-CA88-A746-A60F-FC95FACD7B08}"/>
              </a:ext>
            </a:extLst>
          </p:cNvPr>
          <p:cNvSpPr>
            <a:spLocks noGrp="1"/>
          </p:cNvSpPr>
          <p:nvPr>
            <p:ph sz="half" idx="1"/>
          </p:nvPr>
        </p:nvSpPr>
        <p:spPr>
          <a:xfrm>
            <a:off x="951268" y="1954108"/>
            <a:ext cx="4376360" cy="4023360"/>
          </a:xfrm>
        </p:spPr>
        <p:txBody>
          <a:bodyPr>
            <a:normAutofit fontScale="92500" lnSpcReduction="10000"/>
          </a:bodyPr>
          <a:lstStyle/>
          <a:p>
            <a:r>
              <a:rPr lang="en-US" dirty="0"/>
              <a:t>Traditional Set-Up</a:t>
            </a:r>
          </a:p>
          <a:p>
            <a:endParaRPr lang="en-US" dirty="0"/>
          </a:p>
          <a:p>
            <a:r>
              <a:rPr lang="en-US" dirty="0"/>
              <a:t>X      X      X     X     X    </a:t>
            </a:r>
          </a:p>
          <a:p>
            <a:r>
              <a:rPr lang="en-US" dirty="0"/>
              <a:t>X      X      X     X     X   </a:t>
            </a:r>
          </a:p>
          <a:p>
            <a:r>
              <a:rPr lang="en-US" dirty="0"/>
              <a:t>X      X      X     X     X      </a:t>
            </a:r>
          </a:p>
          <a:p>
            <a:r>
              <a:rPr lang="en-US" dirty="0"/>
              <a:t>X      X      X     X     X     </a:t>
            </a:r>
          </a:p>
          <a:p>
            <a:r>
              <a:rPr lang="en-US" dirty="0"/>
              <a:t>X      X      X     X     X      </a:t>
            </a:r>
          </a:p>
          <a:p>
            <a:r>
              <a:rPr lang="en-US" dirty="0"/>
              <a:t>X      X      X     X     X     </a:t>
            </a:r>
          </a:p>
          <a:p>
            <a:endParaRPr lang="en-US" dirty="0"/>
          </a:p>
        </p:txBody>
      </p:sp>
      <p:sp>
        <p:nvSpPr>
          <p:cNvPr id="4" name="Content Placeholder 3">
            <a:extLst>
              <a:ext uri="{FF2B5EF4-FFF2-40B4-BE49-F238E27FC236}">
                <a16:creationId xmlns:a16="http://schemas.microsoft.com/office/drawing/2014/main" id="{1BB888DA-8F9D-EA43-880A-E802B513DF8E}"/>
              </a:ext>
            </a:extLst>
          </p:cNvPr>
          <p:cNvSpPr>
            <a:spLocks noGrp="1"/>
          </p:cNvSpPr>
          <p:nvPr>
            <p:ph sz="half" idx="2"/>
          </p:nvPr>
        </p:nvSpPr>
        <p:spPr>
          <a:xfrm>
            <a:off x="3603027" y="1954108"/>
            <a:ext cx="4204115" cy="4023360"/>
          </a:xfrm>
        </p:spPr>
        <p:txBody>
          <a:bodyPr>
            <a:normAutofit fontScale="92500" lnSpcReduction="10000"/>
          </a:bodyPr>
          <a:lstStyle/>
          <a:p>
            <a:r>
              <a:rPr lang="en-US" dirty="0"/>
              <a:t>Example of “Engagement Ready” Seating</a:t>
            </a:r>
            <a:br>
              <a:rPr lang="en-US" dirty="0"/>
            </a:br>
            <a:endParaRPr lang="en-US" dirty="0"/>
          </a:p>
          <a:p>
            <a:pPr marL="0" indent="0">
              <a:buNone/>
            </a:pPr>
            <a:r>
              <a:rPr lang="en-US" dirty="0"/>
              <a:t>                     X  X      X  X     X  X  </a:t>
            </a:r>
            <a:br>
              <a:rPr lang="en-US" dirty="0"/>
            </a:br>
            <a:endParaRPr lang="en-US" dirty="0"/>
          </a:p>
          <a:p>
            <a:r>
              <a:rPr lang="en-US" dirty="0"/>
              <a:t>                   X  X      X  X     X  X  </a:t>
            </a:r>
            <a:br>
              <a:rPr lang="en-US" dirty="0"/>
            </a:br>
            <a:endParaRPr lang="en-US" dirty="0"/>
          </a:p>
          <a:p>
            <a:r>
              <a:rPr lang="en-US" dirty="0"/>
              <a:t>                   X  X      X  X     X  X    </a:t>
            </a:r>
            <a:br>
              <a:rPr lang="en-US" dirty="0"/>
            </a:br>
            <a:endParaRPr lang="en-US" dirty="0"/>
          </a:p>
          <a:p>
            <a:r>
              <a:rPr lang="en-US" dirty="0"/>
              <a:t>                   X  X      X  X     X  X    </a:t>
            </a:r>
            <a:br>
              <a:rPr lang="en-US" dirty="0"/>
            </a:br>
            <a:endParaRPr lang="en-US" dirty="0"/>
          </a:p>
          <a:p>
            <a:r>
              <a:rPr lang="en-US" dirty="0"/>
              <a:t>                   X  X      X  X     X  X      </a:t>
            </a:r>
          </a:p>
          <a:p>
            <a:r>
              <a:rPr lang="en-US" dirty="0"/>
              <a:t>            </a:t>
            </a:r>
          </a:p>
          <a:p>
            <a:pPr marL="0" indent="0">
              <a:buNone/>
            </a:pPr>
            <a:endParaRPr lang="en-US" dirty="0"/>
          </a:p>
        </p:txBody>
      </p:sp>
      <p:cxnSp>
        <p:nvCxnSpPr>
          <p:cNvPr id="16" name="Straight Connector 15">
            <a:extLst>
              <a:ext uri="{FF2B5EF4-FFF2-40B4-BE49-F238E27FC236}">
                <a16:creationId xmlns:a16="http://schemas.microsoft.com/office/drawing/2014/main" id="{6F05F144-311D-CF49-8A53-2861D69687B8}"/>
              </a:ext>
            </a:extLst>
          </p:cNvPr>
          <p:cNvCxnSpPr/>
          <p:nvPr/>
        </p:nvCxnSpPr>
        <p:spPr>
          <a:xfrm>
            <a:off x="627321" y="2342628"/>
            <a:ext cx="262624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4107E2F-454C-BF48-93B4-D623E81260D4}"/>
              </a:ext>
            </a:extLst>
          </p:cNvPr>
          <p:cNvCxnSpPr>
            <a:cxnSpLocks/>
          </p:cNvCxnSpPr>
          <p:nvPr/>
        </p:nvCxnSpPr>
        <p:spPr>
          <a:xfrm flipH="1" flipV="1">
            <a:off x="3253564" y="2342629"/>
            <a:ext cx="25516" cy="351929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5CC539F-F8F2-9449-8AE4-C58AB9679B7E}"/>
              </a:ext>
            </a:extLst>
          </p:cNvPr>
          <p:cNvCxnSpPr/>
          <p:nvPr/>
        </p:nvCxnSpPr>
        <p:spPr>
          <a:xfrm>
            <a:off x="652838" y="5861927"/>
            <a:ext cx="262624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DF9E264-1CDB-9C4C-8092-931A44F6B7E4}"/>
              </a:ext>
            </a:extLst>
          </p:cNvPr>
          <p:cNvCxnSpPr>
            <a:cxnSpLocks/>
          </p:cNvCxnSpPr>
          <p:nvPr/>
        </p:nvCxnSpPr>
        <p:spPr>
          <a:xfrm flipH="1" flipV="1">
            <a:off x="633702" y="2342629"/>
            <a:ext cx="25516" cy="351929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7742AB9-1458-064D-9413-AC10D57531CB}"/>
              </a:ext>
            </a:extLst>
          </p:cNvPr>
          <p:cNvCxnSpPr/>
          <p:nvPr/>
        </p:nvCxnSpPr>
        <p:spPr>
          <a:xfrm>
            <a:off x="4256570" y="2342628"/>
            <a:ext cx="262624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65390671-7936-0540-9EB5-31B7E8DCF567}"/>
              </a:ext>
            </a:extLst>
          </p:cNvPr>
          <p:cNvCxnSpPr>
            <a:cxnSpLocks/>
          </p:cNvCxnSpPr>
          <p:nvPr/>
        </p:nvCxnSpPr>
        <p:spPr>
          <a:xfrm flipH="1" flipV="1">
            <a:off x="6882813" y="2342629"/>
            <a:ext cx="25516" cy="351929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DADE90E-EA97-B849-A41D-6A2A52813785}"/>
              </a:ext>
            </a:extLst>
          </p:cNvPr>
          <p:cNvCxnSpPr>
            <a:cxnSpLocks/>
          </p:cNvCxnSpPr>
          <p:nvPr/>
        </p:nvCxnSpPr>
        <p:spPr>
          <a:xfrm flipH="1" flipV="1">
            <a:off x="4262951" y="2342629"/>
            <a:ext cx="25516" cy="351929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6619E717-203C-A24B-8133-B813F3456912}"/>
              </a:ext>
            </a:extLst>
          </p:cNvPr>
          <p:cNvCxnSpPr/>
          <p:nvPr/>
        </p:nvCxnSpPr>
        <p:spPr>
          <a:xfrm>
            <a:off x="4288467" y="5854761"/>
            <a:ext cx="2626242"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Content Placeholder 3">
            <a:extLst>
              <a:ext uri="{FF2B5EF4-FFF2-40B4-BE49-F238E27FC236}">
                <a16:creationId xmlns:a16="http://schemas.microsoft.com/office/drawing/2014/main" id="{9E127B2B-41B9-474F-9596-085D486DA7E6}"/>
              </a:ext>
            </a:extLst>
          </p:cNvPr>
          <p:cNvSpPr txBox="1">
            <a:spLocks/>
          </p:cNvSpPr>
          <p:nvPr/>
        </p:nvSpPr>
        <p:spPr>
          <a:xfrm>
            <a:off x="7807142" y="1954108"/>
            <a:ext cx="4057386"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rgbClr val="8E3724"/>
              </a:buClr>
              <a:buSzPct val="100000"/>
              <a:buFont typeface="Calibri" panose="020F0502020204030204" pitchFamily="34" charset="0"/>
              <a:buChar char=" "/>
              <a:defRPr sz="2000" kern="1200">
                <a:solidFill>
                  <a:srgbClr val="131418"/>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29838A"/>
              </a:buClr>
              <a:buFont typeface="Calibri" pitchFamily="34" charset="0"/>
              <a:buChar char="◦"/>
              <a:defRPr sz="1800" kern="1200">
                <a:solidFill>
                  <a:srgbClr val="131418"/>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29838A"/>
              </a:buClr>
              <a:buFont typeface="Calibri" pitchFamily="34" charset="0"/>
              <a:buChar char="◦"/>
              <a:defRPr sz="1400" kern="1200">
                <a:solidFill>
                  <a:srgbClr val="131418"/>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29838A"/>
              </a:buClr>
              <a:buFont typeface="Calibri" pitchFamily="34" charset="0"/>
              <a:buChar char="◦"/>
              <a:defRPr sz="1400" kern="1200">
                <a:solidFill>
                  <a:srgbClr val="131418"/>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29838A"/>
              </a:buClr>
              <a:buFont typeface="Calibri" pitchFamily="34" charset="0"/>
              <a:buChar char="◦"/>
              <a:defRPr sz="1400" kern="1200">
                <a:solidFill>
                  <a:srgbClr val="131418"/>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1900" dirty="0"/>
              <a:t>         Another Example…there are more!</a:t>
            </a:r>
          </a:p>
          <a:p>
            <a:r>
              <a:rPr lang="en-US" sz="1900" dirty="0"/>
              <a:t>           X    X                 X    X               X    X</a:t>
            </a:r>
          </a:p>
          <a:p>
            <a:r>
              <a:rPr lang="en-US" sz="1900" dirty="0"/>
              <a:t>           X    X                 X    X               X    X</a:t>
            </a:r>
            <a:br>
              <a:rPr lang="en-US" sz="1900" dirty="0"/>
            </a:br>
            <a:endParaRPr lang="en-US" sz="1900" dirty="0"/>
          </a:p>
          <a:p>
            <a:r>
              <a:rPr lang="en-US" sz="1900" dirty="0"/>
              <a:t>           X    X                 X    X              X    X</a:t>
            </a:r>
          </a:p>
          <a:p>
            <a:r>
              <a:rPr lang="en-US" sz="1900" dirty="0"/>
              <a:t>           X    X                 X    X              X    X</a:t>
            </a:r>
            <a:br>
              <a:rPr lang="en-US" sz="1900" dirty="0"/>
            </a:br>
            <a:endParaRPr lang="en-US" sz="1900" dirty="0"/>
          </a:p>
          <a:p>
            <a:r>
              <a:rPr lang="en-US" sz="1900" dirty="0"/>
              <a:t>           X    X                                       X    X</a:t>
            </a:r>
          </a:p>
          <a:p>
            <a:r>
              <a:rPr lang="en-US" sz="1900" dirty="0"/>
              <a:t>           X    X                                       X    X</a:t>
            </a:r>
          </a:p>
          <a:p>
            <a:endParaRPr lang="en-US" sz="1900" dirty="0"/>
          </a:p>
        </p:txBody>
      </p:sp>
      <p:sp>
        <p:nvSpPr>
          <p:cNvPr id="28" name="Frame 27">
            <a:extLst>
              <a:ext uri="{FF2B5EF4-FFF2-40B4-BE49-F238E27FC236}">
                <a16:creationId xmlns:a16="http://schemas.microsoft.com/office/drawing/2014/main" id="{C2503505-A184-E445-9724-579C41D8B90F}"/>
              </a:ext>
            </a:extLst>
          </p:cNvPr>
          <p:cNvSpPr/>
          <p:nvPr/>
        </p:nvSpPr>
        <p:spPr>
          <a:xfrm>
            <a:off x="8367823" y="2342628"/>
            <a:ext cx="712382" cy="857772"/>
          </a:xfrm>
          <a:prstGeom prst="frame">
            <a:avLst>
              <a:gd name="adj1" fmla="val 35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Frame 28">
            <a:extLst>
              <a:ext uri="{FF2B5EF4-FFF2-40B4-BE49-F238E27FC236}">
                <a16:creationId xmlns:a16="http://schemas.microsoft.com/office/drawing/2014/main" id="{D5CA2DA1-73EE-E44F-B37D-5F1A297755D5}"/>
              </a:ext>
            </a:extLst>
          </p:cNvPr>
          <p:cNvSpPr/>
          <p:nvPr/>
        </p:nvSpPr>
        <p:spPr>
          <a:xfrm>
            <a:off x="9759984" y="2349599"/>
            <a:ext cx="712382" cy="857772"/>
          </a:xfrm>
          <a:prstGeom prst="frame">
            <a:avLst>
              <a:gd name="adj1" fmla="val 50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Frame 30">
            <a:extLst>
              <a:ext uri="{FF2B5EF4-FFF2-40B4-BE49-F238E27FC236}">
                <a16:creationId xmlns:a16="http://schemas.microsoft.com/office/drawing/2014/main" id="{AB38EE0C-79A3-4941-A851-009F60896607}"/>
              </a:ext>
            </a:extLst>
          </p:cNvPr>
          <p:cNvSpPr/>
          <p:nvPr/>
        </p:nvSpPr>
        <p:spPr>
          <a:xfrm>
            <a:off x="8367823" y="3518532"/>
            <a:ext cx="712382" cy="857772"/>
          </a:xfrm>
          <a:prstGeom prst="frame">
            <a:avLst>
              <a:gd name="adj1" fmla="val 50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Frame 31">
            <a:extLst>
              <a:ext uri="{FF2B5EF4-FFF2-40B4-BE49-F238E27FC236}">
                <a16:creationId xmlns:a16="http://schemas.microsoft.com/office/drawing/2014/main" id="{69B096CA-6701-AA44-AC2E-396299E7A73F}"/>
              </a:ext>
            </a:extLst>
          </p:cNvPr>
          <p:cNvSpPr/>
          <p:nvPr/>
        </p:nvSpPr>
        <p:spPr>
          <a:xfrm>
            <a:off x="8375281" y="4585884"/>
            <a:ext cx="712382" cy="897976"/>
          </a:xfrm>
          <a:prstGeom prst="frame">
            <a:avLst>
              <a:gd name="adj1" fmla="val 50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Frame 32">
            <a:extLst>
              <a:ext uri="{FF2B5EF4-FFF2-40B4-BE49-F238E27FC236}">
                <a16:creationId xmlns:a16="http://schemas.microsoft.com/office/drawing/2014/main" id="{2E039D9D-CD69-6B47-AEA1-9A283E4B251C}"/>
              </a:ext>
            </a:extLst>
          </p:cNvPr>
          <p:cNvSpPr/>
          <p:nvPr/>
        </p:nvSpPr>
        <p:spPr>
          <a:xfrm>
            <a:off x="9746519" y="3518532"/>
            <a:ext cx="712382" cy="857772"/>
          </a:xfrm>
          <a:prstGeom prst="frame">
            <a:avLst>
              <a:gd name="adj1" fmla="val 50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Frame 34">
            <a:extLst>
              <a:ext uri="{FF2B5EF4-FFF2-40B4-BE49-F238E27FC236}">
                <a16:creationId xmlns:a16="http://schemas.microsoft.com/office/drawing/2014/main" id="{6FDC5AC2-9762-7844-B9F0-615FD8345179}"/>
              </a:ext>
            </a:extLst>
          </p:cNvPr>
          <p:cNvSpPr/>
          <p:nvPr/>
        </p:nvSpPr>
        <p:spPr>
          <a:xfrm>
            <a:off x="11008608" y="2349599"/>
            <a:ext cx="712382" cy="857772"/>
          </a:xfrm>
          <a:prstGeom prst="frame">
            <a:avLst>
              <a:gd name="adj1" fmla="val 50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Frame 35">
            <a:extLst>
              <a:ext uri="{FF2B5EF4-FFF2-40B4-BE49-F238E27FC236}">
                <a16:creationId xmlns:a16="http://schemas.microsoft.com/office/drawing/2014/main" id="{73294014-25BB-9348-9517-02D49AC39D1C}"/>
              </a:ext>
            </a:extLst>
          </p:cNvPr>
          <p:cNvSpPr/>
          <p:nvPr/>
        </p:nvSpPr>
        <p:spPr>
          <a:xfrm>
            <a:off x="10961309" y="3491794"/>
            <a:ext cx="712382" cy="857772"/>
          </a:xfrm>
          <a:prstGeom prst="frame">
            <a:avLst>
              <a:gd name="adj1" fmla="val 50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Frame 36">
            <a:extLst>
              <a:ext uri="{FF2B5EF4-FFF2-40B4-BE49-F238E27FC236}">
                <a16:creationId xmlns:a16="http://schemas.microsoft.com/office/drawing/2014/main" id="{908AA85C-8354-3145-AFF2-581416CAA60D}"/>
              </a:ext>
            </a:extLst>
          </p:cNvPr>
          <p:cNvSpPr/>
          <p:nvPr/>
        </p:nvSpPr>
        <p:spPr>
          <a:xfrm>
            <a:off x="10961309" y="4633989"/>
            <a:ext cx="712382" cy="857772"/>
          </a:xfrm>
          <a:prstGeom prst="frame">
            <a:avLst>
              <a:gd name="adj1" fmla="val 50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80837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6" grpId="0"/>
      <p:bldP spid="26" grpId="1"/>
      <p:bldP spid="28" grpId="0" animBg="1"/>
      <p:bldP spid="29" grpId="0" animBg="1"/>
      <p:bldP spid="31" grpId="0" animBg="1"/>
      <p:bldP spid="32" grpId="0" animBg="1"/>
      <p:bldP spid="33" grpId="0" animBg="1"/>
      <p:bldP spid="35" grpId="0" animBg="1"/>
      <p:bldP spid="36" grpId="0" animBg="1"/>
      <p:bldP spid="3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Engagement: Recap</a:t>
            </a:r>
          </a:p>
        </p:txBody>
      </p:sp>
      <p:sp>
        <p:nvSpPr>
          <p:cNvPr id="5" name="Content Placeholder 4"/>
          <p:cNvSpPr>
            <a:spLocks noGrp="1"/>
          </p:cNvSpPr>
          <p:nvPr>
            <p:ph sz="half" idx="1"/>
          </p:nvPr>
        </p:nvSpPr>
        <p:spPr>
          <a:xfrm>
            <a:off x="1097279" y="1845734"/>
            <a:ext cx="3484995" cy="4023360"/>
          </a:xfrm>
        </p:spPr>
        <p:txBody>
          <a:bodyPr>
            <a:normAutofit/>
          </a:bodyPr>
          <a:lstStyle/>
          <a:p>
            <a:pPr lvl="1"/>
            <a:endParaRPr lang="en-US" sz="2800" dirty="0"/>
          </a:p>
          <a:p>
            <a:pPr lvl="1"/>
            <a:endParaRPr lang="en-US" sz="2800" dirty="0"/>
          </a:p>
          <a:p>
            <a:pPr lvl="1"/>
            <a:r>
              <a:rPr lang="en-US" sz="2800" dirty="0"/>
              <a:t>Chunking</a:t>
            </a:r>
          </a:p>
          <a:p>
            <a:pPr lvl="1"/>
            <a:r>
              <a:rPr lang="en-US" sz="2800" dirty="0"/>
              <a:t>Gradual Release</a:t>
            </a:r>
          </a:p>
          <a:p>
            <a:pPr lvl="1"/>
            <a:r>
              <a:rPr lang="en-US" sz="2800" dirty="0"/>
              <a:t>Teacher Talk and Student Work</a:t>
            </a:r>
          </a:p>
        </p:txBody>
      </p:sp>
      <p:pic>
        <p:nvPicPr>
          <p:cNvPr id="9" name="Content Placeholder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835677" y="1928456"/>
            <a:ext cx="4839218" cy="4022725"/>
          </a:xfrm>
        </p:spPr>
      </p:pic>
    </p:spTree>
    <p:extLst>
      <p:ext uri="{BB962C8B-B14F-4D97-AF65-F5344CB8AC3E}">
        <p14:creationId xmlns:p14="http://schemas.microsoft.com/office/powerpoint/2010/main" val="3244470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Our Plan	</a:t>
            </a:r>
          </a:p>
        </p:txBody>
      </p:sp>
      <p:sp>
        <p:nvSpPr>
          <p:cNvPr id="3" name="Text Placeholder 2"/>
          <p:cNvSpPr>
            <a:spLocks noGrp="1"/>
          </p:cNvSpPr>
          <p:nvPr>
            <p:ph type="body" idx="1"/>
          </p:nvPr>
        </p:nvSpPr>
        <p:spPr>
          <a:xfrm>
            <a:off x="1097280" y="1737360"/>
            <a:ext cx="10058400" cy="393192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dirty="0"/>
              <a:t>By improving our “what” and our “how” while </a:t>
            </a:r>
          </a:p>
          <a:p>
            <a:pPr marL="0" marR="0" lvl="0" indent="0" algn="ctr" defTabSz="914400" eaLnBrk="1" fontAlgn="auto" latinLnBrk="0" hangingPunct="1">
              <a:lnSpc>
                <a:spcPct val="100000"/>
              </a:lnSpc>
              <a:spcBef>
                <a:spcPts val="0"/>
              </a:spcBef>
              <a:spcAft>
                <a:spcPts val="0"/>
              </a:spcAft>
              <a:buClrTx/>
              <a:buSzTx/>
              <a:buFontTx/>
              <a:buNone/>
              <a:tabLst/>
              <a:defRPr/>
            </a:pPr>
            <a:r>
              <a:rPr lang="en-US" dirty="0"/>
              <a:t>emphasizing literacy in all areas, we will meet our goals.</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eaLnBrk="1" fontAlgn="auto" latinLnBrk="0" hangingPunct="1">
              <a:lnSpc>
                <a:spcPct val="100000"/>
              </a:lnSpc>
              <a:spcBef>
                <a:spcPts val="0"/>
              </a:spcBef>
              <a:spcAft>
                <a:spcPts val="0"/>
              </a:spcAft>
              <a:buClrTx/>
              <a:buSzTx/>
              <a:buFontTx/>
              <a:buNone/>
              <a:tabLst/>
              <a:defRPr/>
            </a:pPr>
            <a:r>
              <a:rPr lang="en-US" u="sng" dirty="0"/>
              <a:t>This is it. </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eaLnBrk="1" fontAlgn="auto" latinLnBrk="0" hangingPunct="1">
              <a:lnSpc>
                <a:spcPct val="100000"/>
              </a:lnSpc>
              <a:spcBef>
                <a:spcPts val="0"/>
              </a:spcBef>
              <a:spcAft>
                <a:spcPts val="0"/>
              </a:spcAft>
              <a:buClrTx/>
              <a:buSzTx/>
              <a:buFontTx/>
              <a:buNone/>
              <a:tabLst/>
              <a:defRPr/>
            </a:pPr>
            <a:r>
              <a:rPr lang="en-US" dirty="0"/>
              <a:t>We must pursue these and not compromise their simplicity, clarity, and focus. </a:t>
            </a:r>
          </a:p>
        </p:txBody>
      </p:sp>
      <p:pic>
        <p:nvPicPr>
          <p:cNvPr id="5" name="Shape 135"/>
          <p:cNvPicPr preferRelativeResize="0">
            <a:picLocks/>
          </p:cNvPicPr>
          <p:nvPr/>
        </p:nvPicPr>
        <p:blipFill rotWithShape="1">
          <a:blip r:embed="rId2">
            <a:alphaModFix/>
          </a:blip>
          <a:srcRect t="2267" b="6505"/>
          <a:stretch/>
        </p:blipFill>
        <p:spPr>
          <a:xfrm>
            <a:off x="2951485" y="3703320"/>
            <a:ext cx="6349990" cy="2469093"/>
          </a:xfrm>
          <a:prstGeom prst="rect">
            <a:avLst/>
          </a:prstGeom>
          <a:noFill/>
          <a:ln>
            <a:noFill/>
          </a:ln>
        </p:spPr>
      </p:pic>
    </p:spTree>
    <p:extLst>
      <p:ext uri="{BB962C8B-B14F-4D97-AF65-F5344CB8AC3E}">
        <p14:creationId xmlns:p14="http://schemas.microsoft.com/office/powerpoint/2010/main" val="1144209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7FCF0-7C10-8E41-825A-39B8F71CD420}"/>
              </a:ext>
            </a:extLst>
          </p:cNvPr>
          <p:cNvSpPr>
            <a:spLocks noGrp="1"/>
          </p:cNvSpPr>
          <p:nvPr>
            <p:ph type="title"/>
          </p:nvPr>
        </p:nvSpPr>
        <p:spPr/>
        <p:txBody>
          <a:bodyPr/>
          <a:lstStyle/>
          <a:p>
            <a:r>
              <a:rPr lang="en-US" dirty="0"/>
              <a:t>What We Teach</a:t>
            </a:r>
          </a:p>
        </p:txBody>
      </p:sp>
      <p:sp>
        <p:nvSpPr>
          <p:cNvPr id="3" name="Text Placeholder 2">
            <a:extLst>
              <a:ext uri="{FF2B5EF4-FFF2-40B4-BE49-F238E27FC236}">
                <a16:creationId xmlns:a16="http://schemas.microsoft.com/office/drawing/2014/main" id="{84FB531C-5A6B-9446-A59E-A3F8D5ACD8ED}"/>
              </a:ext>
            </a:extLst>
          </p:cNvPr>
          <p:cNvSpPr>
            <a:spLocks noGrp="1"/>
          </p:cNvSpPr>
          <p:nvPr>
            <p:ph type="body" idx="1"/>
          </p:nvPr>
        </p:nvSpPr>
        <p:spPr>
          <a:xfrm>
            <a:off x="1051560" y="1997929"/>
            <a:ext cx="10058400" cy="585804"/>
          </a:xfrm>
        </p:spPr>
        <p:txBody>
          <a:bodyPr>
            <a:normAutofit fontScale="70000" lnSpcReduction="20000"/>
          </a:bodyPr>
          <a:lstStyle/>
          <a:p>
            <a:pPr algn="ctr"/>
            <a:r>
              <a:rPr lang="en-US" sz="2900" dirty="0"/>
              <a:t>“</a:t>
            </a:r>
            <a:r>
              <a:rPr lang="en-US" sz="2900" i="1" dirty="0"/>
              <a:t>Curriculum may be the single largest factor that determines how many students in a school will learn</a:t>
            </a:r>
            <a:r>
              <a:rPr lang="en-US" sz="2900" dirty="0"/>
              <a:t>.” (Marzano, 2003)</a:t>
            </a:r>
          </a:p>
          <a:p>
            <a:pPr algn="ctr"/>
            <a:endParaRPr lang="en-US" dirty="0"/>
          </a:p>
        </p:txBody>
      </p:sp>
      <p:sp>
        <p:nvSpPr>
          <p:cNvPr id="4" name="Content Placeholder 3">
            <a:extLst>
              <a:ext uri="{FF2B5EF4-FFF2-40B4-BE49-F238E27FC236}">
                <a16:creationId xmlns:a16="http://schemas.microsoft.com/office/drawing/2014/main" id="{6928368C-3C07-A044-8EF4-068DF495334C}"/>
              </a:ext>
            </a:extLst>
          </p:cNvPr>
          <p:cNvSpPr>
            <a:spLocks noGrp="1"/>
          </p:cNvSpPr>
          <p:nvPr>
            <p:ph sz="half" idx="2"/>
          </p:nvPr>
        </p:nvSpPr>
        <p:spPr>
          <a:xfrm>
            <a:off x="1143000" y="2478630"/>
            <a:ext cx="4937760" cy="2606188"/>
          </a:xfrm>
        </p:spPr>
        <p:txBody>
          <a:bodyPr/>
          <a:lstStyle/>
          <a:p>
            <a:r>
              <a:rPr lang="en-US" u="sng" dirty="0"/>
              <a:t>Fall 2017:</a:t>
            </a:r>
          </a:p>
          <a:p>
            <a:r>
              <a:rPr lang="en-US" dirty="0"/>
              <a:t>Began a renewed emphasis on getting our curriculum right</a:t>
            </a:r>
          </a:p>
          <a:p>
            <a:pPr lvl="1"/>
            <a:r>
              <a:rPr lang="en-US" sz="2000" dirty="0"/>
              <a:t>Math, K-12</a:t>
            </a:r>
          </a:p>
          <a:p>
            <a:pPr lvl="1"/>
            <a:r>
              <a:rPr lang="en-US" sz="2000" dirty="0"/>
              <a:t>ELA K-2 and pilot in 3-12</a:t>
            </a:r>
          </a:p>
          <a:p>
            <a:pPr lvl="1"/>
            <a:r>
              <a:rPr lang="en-US" sz="2000" dirty="0"/>
              <a:t>All other content areas focusing on incorporating text every day</a:t>
            </a:r>
          </a:p>
          <a:p>
            <a:endParaRPr lang="en-US" dirty="0"/>
          </a:p>
        </p:txBody>
      </p:sp>
      <p:sp>
        <p:nvSpPr>
          <p:cNvPr id="5" name="Text Placeholder 4">
            <a:extLst>
              <a:ext uri="{FF2B5EF4-FFF2-40B4-BE49-F238E27FC236}">
                <a16:creationId xmlns:a16="http://schemas.microsoft.com/office/drawing/2014/main" id="{23770BC9-FB6E-7B4D-9565-D52B7C9C7330}"/>
              </a:ext>
            </a:extLst>
          </p:cNvPr>
          <p:cNvSpPr>
            <a:spLocks noGrp="1"/>
          </p:cNvSpPr>
          <p:nvPr>
            <p:ph type="body" sz="quarter" idx="3"/>
          </p:nvPr>
        </p:nvSpPr>
        <p:spPr>
          <a:xfrm>
            <a:off x="1051560" y="5200021"/>
            <a:ext cx="10058400" cy="1074656"/>
          </a:xfrm>
        </p:spPr>
        <p:txBody>
          <a:bodyPr>
            <a:normAutofit fontScale="70000" lnSpcReduction="20000"/>
          </a:bodyPr>
          <a:lstStyle/>
          <a:p>
            <a:r>
              <a:rPr lang="en-US" sz="2600" u="sng" dirty="0"/>
              <a:t>Fall 2018: </a:t>
            </a:r>
          </a:p>
          <a:p>
            <a:r>
              <a:rPr lang="en-US" sz="2600" dirty="0"/>
              <a:t>Continue walk-throughs with the Instructional Framework</a:t>
            </a:r>
          </a:p>
          <a:p>
            <a:pPr lvl="1"/>
            <a:r>
              <a:rPr lang="en-US" sz="2600" dirty="0"/>
              <a:t>Tool focused on ensuring fidelity to implementation of high</a:t>
            </a:r>
            <a:r>
              <a:rPr lang="mr-IN" sz="2600" dirty="0"/>
              <a:t>–</a:t>
            </a:r>
            <a:r>
              <a:rPr lang="en-US" sz="2600" dirty="0"/>
              <a:t>quality instructional materials</a:t>
            </a:r>
          </a:p>
          <a:p>
            <a:endParaRPr lang="en-US" dirty="0"/>
          </a:p>
        </p:txBody>
      </p:sp>
      <p:sp>
        <p:nvSpPr>
          <p:cNvPr id="6" name="Content Placeholder 5">
            <a:extLst>
              <a:ext uri="{FF2B5EF4-FFF2-40B4-BE49-F238E27FC236}">
                <a16:creationId xmlns:a16="http://schemas.microsoft.com/office/drawing/2014/main" id="{8850034E-0B0F-2C40-B6DC-7300DF14FB24}"/>
              </a:ext>
            </a:extLst>
          </p:cNvPr>
          <p:cNvSpPr>
            <a:spLocks noGrp="1"/>
          </p:cNvSpPr>
          <p:nvPr>
            <p:ph sz="quarter" idx="4"/>
          </p:nvPr>
        </p:nvSpPr>
        <p:spPr>
          <a:xfrm>
            <a:off x="6126480" y="2478630"/>
            <a:ext cx="4937760" cy="2606188"/>
          </a:xfrm>
        </p:spPr>
        <p:txBody>
          <a:bodyPr/>
          <a:lstStyle/>
          <a:p>
            <a:r>
              <a:rPr lang="en-US" u="sng" dirty="0"/>
              <a:t>Spring 2018:</a:t>
            </a:r>
          </a:p>
          <a:p>
            <a:r>
              <a:rPr lang="en-US" dirty="0"/>
              <a:t>Purchased aligned curriculum</a:t>
            </a:r>
          </a:p>
          <a:p>
            <a:pPr lvl="1"/>
            <a:r>
              <a:rPr lang="en-US" sz="2000" dirty="0"/>
              <a:t>Eureka Math, K-12</a:t>
            </a:r>
          </a:p>
          <a:p>
            <a:pPr lvl="1"/>
            <a:r>
              <a:rPr lang="en-US" sz="2000" dirty="0"/>
              <a:t>CKLA Skills and Listening &amp; Learning, K-2</a:t>
            </a:r>
          </a:p>
          <a:p>
            <a:pPr lvl="1"/>
            <a:r>
              <a:rPr lang="en-US" sz="2200" dirty="0"/>
              <a:t>Expeditionary Learning, 3-5</a:t>
            </a:r>
          </a:p>
          <a:p>
            <a:pPr lvl="1"/>
            <a:r>
              <a:rPr lang="en-US" sz="2200" dirty="0" err="1"/>
              <a:t>Learnzillion</a:t>
            </a:r>
            <a:r>
              <a:rPr lang="en-US" sz="2200" dirty="0"/>
              <a:t>, 6-12</a:t>
            </a:r>
          </a:p>
          <a:p>
            <a:endParaRPr lang="en-US" dirty="0"/>
          </a:p>
        </p:txBody>
      </p:sp>
    </p:spTree>
    <p:extLst>
      <p:ext uri="{BB962C8B-B14F-4D97-AF65-F5344CB8AC3E}">
        <p14:creationId xmlns:p14="http://schemas.microsoft.com/office/powerpoint/2010/main" val="1470893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We Teach</a:t>
            </a:r>
          </a:p>
        </p:txBody>
      </p:sp>
      <p:sp>
        <p:nvSpPr>
          <p:cNvPr id="3" name="Text Placeholder 2"/>
          <p:cNvSpPr>
            <a:spLocks noGrp="1"/>
          </p:cNvSpPr>
          <p:nvPr>
            <p:ph type="body" idx="1"/>
          </p:nvPr>
        </p:nvSpPr>
        <p:spPr/>
        <p:txBody>
          <a:bodyPr/>
          <a:lstStyle/>
          <a:p>
            <a:r>
              <a:rPr lang="en-US" sz="2400" dirty="0"/>
              <a:t>“</a:t>
            </a:r>
            <a:r>
              <a:rPr lang="en-US" sz="2400" i="1" dirty="0"/>
              <a:t>Effective teaching is not some complex combination of talent, technique, or long experience</a:t>
            </a:r>
            <a:r>
              <a:rPr lang="mr-IN" sz="2400" i="1" dirty="0"/>
              <a:t>…</a:t>
            </a:r>
            <a:r>
              <a:rPr lang="en-US" sz="2400" i="1" dirty="0"/>
              <a:t>anyone can immediately implement the most essential, common elements of good teaching with success—and get better at them with practice.” (</a:t>
            </a:r>
            <a:r>
              <a:rPr lang="en-US" sz="2400" i="1" dirty="0" err="1"/>
              <a:t>Schmoker</a:t>
            </a:r>
            <a:r>
              <a:rPr lang="en-US" sz="2400" i="1" dirty="0"/>
              <a:t>, 2011)</a:t>
            </a:r>
          </a:p>
          <a:p>
            <a:endParaRPr lang="en-US" sz="2400" dirty="0"/>
          </a:p>
          <a:p>
            <a:pPr>
              <a:buFont typeface="Arial" panose="020B0604020202020204" pitchFamily="34" charset="0"/>
              <a:buChar char="•"/>
            </a:pPr>
            <a:r>
              <a:rPr lang="en-US" sz="2400" dirty="0"/>
              <a:t> Identifying research-based, time-proven aspects of effective instruction</a:t>
            </a:r>
          </a:p>
          <a:p>
            <a:pPr>
              <a:buFont typeface="Arial" panose="020B0604020202020204" pitchFamily="34" charset="0"/>
              <a:buChar char="•"/>
            </a:pPr>
            <a:r>
              <a:rPr lang="en-US" sz="2400" dirty="0"/>
              <a:t>We must decrease the variability of the effectiveness of instruction from room to room, school to school.</a:t>
            </a:r>
          </a:p>
          <a:p>
            <a:pPr>
              <a:buFont typeface="Arial" panose="020B0604020202020204" pitchFamily="34" charset="0"/>
              <a:buChar char="•"/>
            </a:pPr>
            <a:r>
              <a:rPr lang="en-US" sz="2400" dirty="0"/>
              <a:t>Directly aligns with our curriculum work and complements the IPG indicators</a:t>
            </a:r>
          </a:p>
        </p:txBody>
      </p:sp>
    </p:spTree>
    <p:extLst>
      <p:ext uri="{BB962C8B-B14F-4D97-AF65-F5344CB8AC3E}">
        <p14:creationId xmlns:p14="http://schemas.microsoft.com/office/powerpoint/2010/main" val="1310651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Authentic Literacy</a:t>
            </a:r>
          </a:p>
        </p:txBody>
      </p:sp>
      <p:sp>
        <p:nvSpPr>
          <p:cNvPr id="3" name="Text Placeholder 2"/>
          <p:cNvSpPr>
            <a:spLocks noGrp="1"/>
          </p:cNvSpPr>
          <p:nvPr>
            <p:ph type="body" idx="1"/>
          </p:nvPr>
        </p:nvSpPr>
        <p:spPr/>
        <p:txBody>
          <a:bodyPr>
            <a:normAutofit fontScale="85000" lnSpcReduction="20000"/>
          </a:bodyPr>
          <a:lstStyle/>
          <a:p>
            <a:r>
              <a:rPr lang="en-US" sz="2400" dirty="0"/>
              <a:t>“</a:t>
            </a:r>
            <a:r>
              <a:rPr lang="en-US" sz="2400" i="1" dirty="0"/>
              <a:t>The clearest differentiator in reading between students who are college ready and students who are not is the ability to comprehend complex texts</a:t>
            </a:r>
            <a:r>
              <a:rPr lang="en-US" sz="2400" dirty="0"/>
              <a:t>.” (ACT, </a:t>
            </a:r>
            <a:r>
              <a:rPr lang="en-US" sz="2400" i="1" dirty="0"/>
              <a:t>Reading Between the Lines, </a:t>
            </a:r>
            <a:r>
              <a:rPr lang="en-US" sz="2400" dirty="0"/>
              <a:t>2006)</a:t>
            </a:r>
          </a:p>
          <a:p>
            <a:endParaRPr lang="en-US" sz="2400" dirty="0"/>
          </a:p>
          <a:p>
            <a:r>
              <a:rPr lang="en-US" sz="2400" dirty="0"/>
              <a:t>Authentic literacy is purposeful reading, writing, and discussion about texts in order to build skills and knowledge.</a:t>
            </a:r>
          </a:p>
          <a:p>
            <a:pPr lvl="1"/>
            <a:r>
              <a:rPr lang="en-US" sz="2200" dirty="0"/>
              <a:t>Will be accomplished by the texts and tasks in the new ELA curriculum</a:t>
            </a:r>
          </a:p>
          <a:p>
            <a:pPr lvl="1"/>
            <a:r>
              <a:rPr lang="en-US" sz="2200" dirty="0"/>
              <a:t>Must be integrated into all other subjects (except math)</a:t>
            </a:r>
          </a:p>
          <a:p>
            <a:pPr lvl="1"/>
            <a:endParaRPr lang="en-US" sz="2200" dirty="0"/>
          </a:p>
          <a:p>
            <a:pPr>
              <a:buFont typeface="Arial" panose="020B0604020202020204" pitchFamily="34" charset="0"/>
              <a:buChar char="•"/>
            </a:pPr>
            <a:r>
              <a:rPr lang="en-US" sz="2400" dirty="0"/>
              <a:t>Literacy is the spine that holds all of this together.</a:t>
            </a:r>
          </a:p>
          <a:p>
            <a:pPr>
              <a:buFont typeface="Arial" panose="020B0604020202020204" pitchFamily="34" charset="0"/>
              <a:buChar char="•"/>
            </a:pPr>
            <a:r>
              <a:rPr lang="en-US" sz="2400" dirty="0"/>
              <a:t>Every person in our district is a reading teacher.</a:t>
            </a:r>
          </a:p>
          <a:p>
            <a:pPr>
              <a:buFont typeface="Arial" panose="020B0604020202020204" pitchFamily="34" charset="0"/>
              <a:buChar char="•"/>
            </a:pPr>
            <a:r>
              <a:rPr lang="en-US" sz="2400" dirty="0"/>
              <a:t>Unless you are a math teacher, your class should include one or multiple texts every single day. </a:t>
            </a:r>
          </a:p>
          <a:p>
            <a:pPr>
              <a:buFont typeface="Arial" panose="020B0604020202020204" pitchFamily="34" charset="0"/>
              <a:buChar char="•"/>
            </a:pPr>
            <a:r>
              <a:rPr lang="en-US" sz="2400" dirty="0"/>
              <a:t>Improving literacy is an educational issue, an economic issue, and a moral issue.</a:t>
            </a:r>
          </a:p>
          <a:p>
            <a:endParaRPr lang="en-US" dirty="0"/>
          </a:p>
        </p:txBody>
      </p:sp>
    </p:spTree>
    <p:extLst>
      <p:ext uri="{BB962C8B-B14F-4D97-AF65-F5344CB8AC3E}">
        <p14:creationId xmlns:p14="http://schemas.microsoft.com/office/powerpoint/2010/main" val="1295893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Instructional Framework</a:t>
            </a:r>
          </a:p>
        </p:txBody>
      </p:sp>
      <p:sp>
        <p:nvSpPr>
          <p:cNvPr id="4" name="Rounded Rectangle 3"/>
          <p:cNvSpPr/>
          <p:nvPr/>
        </p:nvSpPr>
        <p:spPr>
          <a:xfrm>
            <a:off x="1097280" y="2017926"/>
            <a:ext cx="2548445" cy="13012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Starter</a:t>
            </a:r>
          </a:p>
        </p:txBody>
      </p:sp>
      <p:sp>
        <p:nvSpPr>
          <p:cNvPr id="6" name="Rounded Rectangle 5"/>
          <p:cNvSpPr/>
          <p:nvPr/>
        </p:nvSpPr>
        <p:spPr>
          <a:xfrm>
            <a:off x="4852257" y="2017926"/>
            <a:ext cx="2548445" cy="13012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Engagement</a:t>
            </a:r>
          </a:p>
        </p:txBody>
      </p:sp>
      <p:sp>
        <p:nvSpPr>
          <p:cNvPr id="7" name="Rounded Rectangle 6"/>
          <p:cNvSpPr/>
          <p:nvPr/>
        </p:nvSpPr>
        <p:spPr>
          <a:xfrm>
            <a:off x="8607234" y="2017926"/>
            <a:ext cx="2548445" cy="13012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Ending</a:t>
            </a:r>
          </a:p>
        </p:txBody>
      </p:sp>
      <p:sp>
        <p:nvSpPr>
          <p:cNvPr id="8" name="Right Arrow 7"/>
          <p:cNvSpPr/>
          <p:nvPr/>
        </p:nvSpPr>
        <p:spPr>
          <a:xfrm>
            <a:off x="3910544" y="2425095"/>
            <a:ext cx="676894" cy="4868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7665521" y="2425095"/>
            <a:ext cx="676894" cy="4868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1097281" y="3491346"/>
            <a:ext cx="10058398" cy="498763"/>
          </a:xfrm>
          <a:prstGeom prst="roundRect">
            <a:avLst/>
          </a:prstGeom>
          <a:solidFill>
            <a:schemeClr val="accent1">
              <a:lumMod val="5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HOW</a:t>
            </a:r>
          </a:p>
        </p:txBody>
      </p:sp>
      <p:sp>
        <p:nvSpPr>
          <p:cNvPr id="14" name="Rounded Rectangle 13"/>
          <p:cNvSpPr/>
          <p:nvPr/>
        </p:nvSpPr>
        <p:spPr>
          <a:xfrm>
            <a:off x="574104" y="3990108"/>
            <a:ext cx="523176" cy="2271795"/>
          </a:xfrm>
          <a:prstGeom prst="roundRect">
            <a:avLst/>
          </a:prstGeom>
          <a:solidFill>
            <a:schemeClr val="accent1">
              <a:lumMod val="5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en-US" dirty="0"/>
              <a:t>WHAT</a:t>
            </a:r>
          </a:p>
        </p:txBody>
      </p:sp>
      <p:graphicFrame>
        <p:nvGraphicFramePr>
          <p:cNvPr id="3" name="Table 2"/>
          <p:cNvGraphicFramePr>
            <a:graphicFrameLocks noGrp="1"/>
          </p:cNvGraphicFramePr>
          <p:nvPr>
            <p:extLst/>
          </p:nvPr>
        </p:nvGraphicFramePr>
        <p:xfrm>
          <a:off x="1432230" y="4162302"/>
          <a:ext cx="1859610" cy="1964180"/>
        </p:xfrm>
        <a:graphic>
          <a:graphicData uri="http://schemas.openxmlformats.org/drawingml/2006/table">
            <a:tbl>
              <a:tblPr firstRow="1" bandRow="1"/>
              <a:tblGrid>
                <a:gridCol w="1859610">
                  <a:extLst>
                    <a:ext uri="{9D8B030D-6E8A-4147-A177-3AD203B41FA5}">
                      <a16:colId xmlns:a16="http://schemas.microsoft.com/office/drawing/2014/main" val="20000"/>
                    </a:ext>
                  </a:extLst>
                </a:gridCol>
              </a:tblGrid>
              <a:tr h="491045">
                <a:tc>
                  <a:txBody>
                    <a:bodyPr/>
                    <a:lstStyle/>
                    <a:p>
                      <a:pPr algn="ctr"/>
                      <a:r>
                        <a:rPr lang="en-US" sz="2000" dirty="0"/>
                        <a:t>IPG</a:t>
                      </a:r>
                    </a:p>
                  </a:txBody>
                  <a:tcPr/>
                </a:tc>
                <a:extLst>
                  <a:ext uri="{0D108BD9-81ED-4DB2-BD59-A6C34878D82A}">
                    <a16:rowId xmlns:a16="http://schemas.microsoft.com/office/drawing/2014/main" val="10000"/>
                  </a:ext>
                </a:extLst>
              </a:tr>
              <a:tr h="491045">
                <a:tc>
                  <a:txBody>
                    <a:bodyPr/>
                    <a:lstStyle/>
                    <a:p>
                      <a:pPr algn="ctr"/>
                      <a:r>
                        <a:rPr lang="en-US" sz="2000" dirty="0"/>
                        <a:t>Core</a:t>
                      </a:r>
                      <a:r>
                        <a:rPr lang="en-US" sz="2000" baseline="0" dirty="0"/>
                        <a:t> Action 1</a:t>
                      </a:r>
                      <a:endParaRPr lang="en-US" sz="2000" dirty="0"/>
                    </a:p>
                  </a:txBody>
                  <a:tcPr/>
                </a:tc>
                <a:extLst>
                  <a:ext uri="{0D108BD9-81ED-4DB2-BD59-A6C34878D82A}">
                    <a16:rowId xmlns:a16="http://schemas.microsoft.com/office/drawing/2014/main" val="10001"/>
                  </a:ext>
                </a:extLst>
              </a:tr>
              <a:tr h="491045">
                <a:tc>
                  <a:txBody>
                    <a:bodyPr/>
                    <a:lstStyle/>
                    <a:p>
                      <a:pPr algn="ctr"/>
                      <a:r>
                        <a:rPr lang="en-US" sz="2000" dirty="0"/>
                        <a:t>Core Action 2</a:t>
                      </a:r>
                    </a:p>
                  </a:txBody>
                  <a:tcPr/>
                </a:tc>
                <a:extLst>
                  <a:ext uri="{0D108BD9-81ED-4DB2-BD59-A6C34878D82A}">
                    <a16:rowId xmlns:a16="http://schemas.microsoft.com/office/drawing/2014/main" val="10002"/>
                  </a:ext>
                </a:extLst>
              </a:tr>
              <a:tr h="491045">
                <a:tc>
                  <a:txBody>
                    <a:bodyPr/>
                    <a:lstStyle/>
                    <a:p>
                      <a:pPr algn="ctr"/>
                      <a:r>
                        <a:rPr lang="en-US" sz="2000" dirty="0"/>
                        <a:t>Core Action 3</a:t>
                      </a:r>
                    </a:p>
                  </a:txBody>
                  <a:tcPr/>
                </a:tc>
                <a:extLst>
                  <a:ext uri="{0D108BD9-81ED-4DB2-BD59-A6C34878D82A}">
                    <a16:rowId xmlns:a16="http://schemas.microsoft.com/office/drawing/2014/main" val="10003"/>
                  </a:ext>
                </a:extLst>
              </a:tr>
            </a:tbl>
          </a:graphicData>
        </a:graphic>
      </p:graphicFrame>
      <p:graphicFrame>
        <p:nvGraphicFramePr>
          <p:cNvPr id="15" name="Table 14"/>
          <p:cNvGraphicFramePr>
            <a:graphicFrameLocks noGrp="1"/>
          </p:cNvGraphicFramePr>
          <p:nvPr>
            <p:extLst/>
          </p:nvPr>
        </p:nvGraphicFramePr>
        <p:xfrm>
          <a:off x="5196674" y="4162302"/>
          <a:ext cx="1859610" cy="1964180"/>
        </p:xfrm>
        <a:graphic>
          <a:graphicData uri="http://schemas.openxmlformats.org/drawingml/2006/table">
            <a:tbl>
              <a:tblPr firstRow="1" bandRow="1"/>
              <a:tblGrid>
                <a:gridCol w="1859610">
                  <a:extLst>
                    <a:ext uri="{9D8B030D-6E8A-4147-A177-3AD203B41FA5}">
                      <a16:colId xmlns:a16="http://schemas.microsoft.com/office/drawing/2014/main" val="20000"/>
                    </a:ext>
                  </a:extLst>
                </a:gridCol>
              </a:tblGrid>
              <a:tr h="491045">
                <a:tc>
                  <a:txBody>
                    <a:bodyPr/>
                    <a:lstStyle/>
                    <a:p>
                      <a:pPr algn="ctr"/>
                      <a:r>
                        <a:rPr lang="en-US" sz="2000" dirty="0"/>
                        <a:t>IPG</a:t>
                      </a:r>
                    </a:p>
                  </a:txBody>
                  <a:tcPr/>
                </a:tc>
                <a:extLst>
                  <a:ext uri="{0D108BD9-81ED-4DB2-BD59-A6C34878D82A}">
                    <a16:rowId xmlns:a16="http://schemas.microsoft.com/office/drawing/2014/main" val="10000"/>
                  </a:ext>
                </a:extLst>
              </a:tr>
              <a:tr h="491045">
                <a:tc>
                  <a:txBody>
                    <a:bodyPr/>
                    <a:lstStyle/>
                    <a:p>
                      <a:pPr algn="ctr"/>
                      <a:r>
                        <a:rPr lang="en-US" sz="2000" dirty="0"/>
                        <a:t>Core</a:t>
                      </a:r>
                      <a:r>
                        <a:rPr lang="en-US" sz="2000" baseline="0" dirty="0"/>
                        <a:t> Action 1</a:t>
                      </a:r>
                      <a:endParaRPr lang="en-US" sz="2000" dirty="0"/>
                    </a:p>
                  </a:txBody>
                  <a:tcPr/>
                </a:tc>
                <a:extLst>
                  <a:ext uri="{0D108BD9-81ED-4DB2-BD59-A6C34878D82A}">
                    <a16:rowId xmlns:a16="http://schemas.microsoft.com/office/drawing/2014/main" val="10001"/>
                  </a:ext>
                </a:extLst>
              </a:tr>
              <a:tr h="491045">
                <a:tc>
                  <a:txBody>
                    <a:bodyPr/>
                    <a:lstStyle/>
                    <a:p>
                      <a:pPr algn="ctr"/>
                      <a:r>
                        <a:rPr lang="en-US" sz="2000" dirty="0"/>
                        <a:t>Core Action 2</a:t>
                      </a:r>
                    </a:p>
                  </a:txBody>
                  <a:tcPr/>
                </a:tc>
                <a:extLst>
                  <a:ext uri="{0D108BD9-81ED-4DB2-BD59-A6C34878D82A}">
                    <a16:rowId xmlns:a16="http://schemas.microsoft.com/office/drawing/2014/main" val="10002"/>
                  </a:ext>
                </a:extLst>
              </a:tr>
              <a:tr h="491045">
                <a:tc>
                  <a:txBody>
                    <a:bodyPr/>
                    <a:lstStyle/>
                    <a:p>
                      <a:pPr algn="ctr"/>
                      <a:r>
                        <a:rPr lang="en-US" sz="2000" dirty="0"/>
                        <a:t>Core Action 3</a:t>
                      </a:r>
                    </a:p>
                  </a:txBody>
                  <a:tcPr/>
                </a:tc>
                <a:extLst>
                  <a:ext uri="{0D108BD9-81ED-4DB2-BD59-A6C34878D82A}">
                    <a16:rowId xmlns:a16="http://schemas.microsoft.com/office/drawing/2014/main" val="10003"/>
                  </a:ext>
                </a:extLst>
              </a:tr>
            </a:tbl>
          </a:graphicData>
        </a:graphic>
      </p:graphicFrame>
      <p:graphicFrame>
        <p:nvGraphicFramePr>
          <p:cNvPr id="16" name="Table 15"/>
          <p:cNvGraphicFramePr>
            <a:graphicFrameLocks noGrp="1"/>
          </p:cNvGraphicFramePr>
          <p:nvPr>
            <p:extLst/>
          </p:nvPr>
        </p:nvGraphicFramePr>
        <p:xfrm>
          <a:off x="8951651" y="4143915"/>
          <a:ext cx="1859610" cy="1964180"/>
        </p:xfrm>
        <a:graphic>
          <a:graphicData uri="http://schemas.openxmlformats.org/drawingml/2006/table">
            <a:tbl>
              <a:tblPr firstRow="1" bandRow="1"/>
              <a:tblGrid>
                <a:gridCol w="1859610">
                  <a:extLst>
                    <a:ext uri="{9D8B030D-6E8A-4147-A177-3AD203B41FA5}">
                      <a16:colId xmlns:a16="http://schemas.microsoft.com/office/drawing/2014/main" val="20000"/>
                    </a:ext>
                  </a:extLst>
                </a:gridCol>
              </a:tblGrid>
              <a:tr h="491045">
                <a:tc>
                  <a:txBody>
                    <a:bodyPr/>
                    <a:lstStyle/>
                    <a:p>
                      <a:pPr algn="ctr"/>
                      <a:r>
                        <a:rPr lang="en-US" sz="2000" dirty="0"/>
                        <a:t>IPG</a:t>
                      </a:r>
                    </a:p>
                  </a:txBody>
                  <a:tcPr/>
                </a:tc>
                <a:extLst>
                  <a:ext uri="{0D108BD9-81ED-4DB2-BD59-A6C34878D82A}">
                    <a16:rowId xmlns:a16="http://schemas.microsoft.com/office/drawing/2014/main" val="10000"/>
                  </a:ext>
                </a:extLst>
              </a:tr>
              <a:tr h="491045">
                <a:tc>
                  <a:txBody>
                    <a:bodyPr/>
                    <a:lstStyle/>
                    <a:p>
                      <a:pPr algn="ctr"/>
                      <a:r>
                        <a:rPr lang="en-US" sz="2000" dirty="0"/>
                        <a:t>Core</a:t>
                      </a:r>
                      <a:r>
                        <a:rPr lang="en-US" sz="2000" baseline="0" dirty="0"/>
                        <a:t> Action 1</a:t>
                      </a:r>
                      <a:endParaRPr lang="en-US" sz="2000" dirty="0"/>
                    </a:p>
                  </a:txBody>
                  <a:tcPr/>
                </a:tc>
                <a:extLst>
                  <a:ext uri="{0D108BD9-81ED-4DB2-BD59-A6C34878D82A}">
                    <a16:rowId xmlns:a16="http://schemas.microsoft.com/office/drawing/2014/main" val="10001"/>
                  </a:ext>
                </a:extLst>
              </a:tr>
              <a:tr h="491045">
                <a:tc>
                  <a:txBody>
                    <a:bodyPr/>
                    <a:lstStyle/>
                    <a:p>
                      <a:pPr algn="ctr"/>
                      <a:r>
                        <a:rPr lang="en-US" sz="2000" dirty="0"/>
                        <a:t>Core Action 2</a:t>
                      </a:r>
                    </a:p>
                  </a:txBody>
                  <a:tcPr/>
                </a:tc>
                <a:extLst>
                  <a:ext uri="{0D108BD9-81ED-4DB2-BD59-A6C34878D82A}">
                    <a16:rowId xmlns:a16="http://schemas.microsoft.com/office/drawing/2014/main" val="10002"/>
                  </a:ext>
                </a:extLst>
              </a:tr>
              <a:tr h="491045">
                <a:tc>
                  <a:txBody>
                    <a:bodyPr/>
                    <a:lstStyle/>
                    <a:p>
                      <a:pPr algn="ctr"/>
                      <a:r>
                        <a:rPr lang="en-US" sz="2000" dirty="0"/>
                        <a:t>Core Action 3</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2684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8"/>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2" presetClass="entr" presetSubtype="4" fill="hold" nodeType="with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ppt_x"/>
                                          </p:val>
                                        </p:tav>
                                        <p:tav tm="100000">
                                          <p:val>
                                            <p:strVal val="#ppt_x"/>
                                          </p:val>
                                        </p:tav>
                                      </p:tavLst>
                                    </p:anim>
                                    <p:anim calcmode="lin" valueType="num">
                                      <p:cBhvr additive="base">
                                        <p:cTn id="3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314325" y="188911"/>
            <a:ext cx="4972050" cy="6553581"/>
          </a:xfrm>
        </p:spPr>
      </p:pic>
      <p:sp>
        <p:nvSpPr>
          <p:cNvPr id="5" name="Down Arrow 4"/>
          <p:cNvSpPr/>
          <p:nvPr/>
        </p:nvSpPr>
        <p:spPr>
          <a:xfrm rot="5400000">
            <a:off x="7369962" y="-1103692"/>
            <a:ext cx="1702611" cy="515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The “How”: Starter, Engagement, Ending</a:t>
            </a:r>
          </a:p>
        </p:txBody>
      </p:sp>
      <p:sp>
        <p:nvSpPr>
          <p:cNvPr id="6" name="Down Arrow 5"/>
          <p:cNvSpPr/>
          <p:nvPr/>
        </p:nvSpPr>
        <p:spPr>
          <a:xfrm rot="5400000">
            <a:off x="8285561" y="1529953"/>
            <a:ext cx="1985962" cy="515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dirty="0"/>
              <a:t>Measuring The “What”:</a:t>
            </a:r>
          </a:p>
          <a:p>
            <a:pPr algn="ctr"/>
            <a:r>
              <a:rPr lang="en-US" dirty="0"/>
              <a:t>Core Actions 1, 2, and 3 of the IPG</a:t>
            </a:r>
          </a:p>
        </p:txBody>
      </p:sp>
      <p:cxnSp>
        <p:nvCxnSpPr>
          <p:cNvPr id="8" name="Straight Arrow Connector 7"/>
          <p:cNvCxnSpPr/>
          <p:nvPr/>
        </p:nvCxnSpPr>
        <p:spPr>
          <a:xfrm flipH="1" flipV="1">
            <a:off x="5286376" y="2886076"/>
            <a:ext cx="1237654" cy="10777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flipV="1">
            <a:off x="5286376" y="3886200"/>
            <a:ext cx="1237654" cy="2214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325" y="221076"/>
            <a:ext cx="4972050" cy="6553581"/>
          </a:xfrm>
          <a:prstGeom prst="rect">
            <a:avLst/>
          </a:prstGeom>
        </p:spPr>
      </p:pic>
      <p:cxnSp>
        <p:nvCxnSpPr>
          <p:cNvPr id="16" name="Straight Arrow Connector 15"/>
          <p:cNvCxnSpPr/>
          <p:nvPr/>
        </p:nvCxnSpPr>
        <p:spPr>
          <a:xfrm flipH="1">
            <a:off x="5286376" y="4300538"/>
            <a:ext cx="1237654" cy="10298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8072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“How”</a:t>
            </a:r>
          </a:p>
        </p:txBody>
      </p:sp>
      <p:sp>
        <p:nvSpPr>
          <p:cNvPr id="5" name="Text Placeholder 4"/>
          <p:cNvSpPr>
            <a:spLocks noGrp="1"/>
          </p:cNvSpPr>
          <p:nvPr>
            <p:ph type="body" idx="1"/>
          </p:nvPr>
        </p:nvSpPr>
        <p:spPr/>
        <p:txBody>
          <a:bodyPr/>
          <a:lstStyle/>
          <a:p>
            <a:r>
              <a:rPr lang="en-US" dirty="0"/>
              <a:t>Starter, Engagement, Ending</a:t>
            </a:r>
          </a:p>
        </p:txBody>
      </p:sp>
    </p:spTree>
    <p:extLst>
      <p:ext uri="{BB962C8B-B14F-4D97-AF65-F5344CB8AC3E}">
        <p14:creationId xmlns:p14="http://schemas.microsoft.com/office/powerpoint/2010/main" val="451043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8610" y="760413"/>
            <a:ext cx="11415727" cy="5470377"/>
          </a:xfrm>
        </p:spPr>
      </p:pic>
    </p:spTree>
    <p:extLst>
      <p:ext uri="{BB962C8B-B14F-4D97-AF65-F5344CB8AC3E}">
        <p14:creationId xmlns:p14="http://schemas.microsoft.com/office/powerpoint/2010/main" val="10045605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093E6B0B986F241A113B2D49B958513" ma:contentTypeVersion="8" ma:contentTypeDescription="Create a new document." ma:contentTypeScope="" ma:versionID="4c2fa86b327e6eb2608d56df9878164d">
  <xsd:schema xmlns:xsd="http://www.w3.org/2001/XMLSchema" xmlns:xs="http://www.w3.org/2001/XMLSchema" xmlns:p="http://schemas.microsoft.com/office/2006/metadata/properties" xmlns:ns2="d31bbffd-af85-45c8-b87c-c4f740317630" xmlns:ns3="702cb3d8-f2e7-4e96-8ad3-4643299e0366" targetNamespace="http://schemas.microsoft.com/office/2006/metadata/properties" ma:root="true" ma:fieldsID="741a3bd38bb55540b08e9a390e53dba5" ns2:_="" ns3:_="">
    <xsd:import namespace="d31bbffd-af85-45c8-b87c-c4f740317630"/>
    <xsd:import namespace="702cb3d8-f2e7-4e96-8ad3-4643299e036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1bbffd-af85-45c8-b87c-c4f7403176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02cb3d8-f2e7-4e96-8ad3-4643299e036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702cb3d8-f2e7-4e96-8ad3-4643299e0366">
      <UserInfo>
        <DisplayName>Trina M. Leasure</DisplayName>
        <AccountId>68</AccountId>
        <AccountType/>
      </UserInfo>
    </SharedWithUsers>
  </documentManagement>
</p:properties>
</file>

<file path=customXml/itemProps1.xml><?xml version="1.0" encoding="utf-8"?>
<ds:datastoreItem xmlns:ds="http://schemas.openxmlformats.org/officeDocument/2006/customXml" ds:itemID="{0C4D1972-710F-40D9-A390-D25BFC1817AC}"/>
</file>

<file path=customXml/itemProps2.xml><?xml version="1.0" encoding="utf-8"?>
<ds:datastoreItem xmlns:ds="http://schemas.openxmlformats.org/officeDocument/2006/customXml" ds:itemID="{D7338E0E-6088-4FE4-970D-02CF767C8471}"/>
</file>

<file path=customXml/itemProps3.xml><?xml version="1.0" encoding="utf-8"?>
<ds:datastoreItem xmlns:ds="http://schemas.openxmlformats.org/officeDocument/2006/customXml" ds:itemID="{00AEABF0-7FF9-44A7-8606-9CBB43678F7A}"/>
</file>

<file path=docProps/app.xml><?xml version="1.0" encoding="utf-8"?>
<Properties xmlns="http://schemas.openxmlformats.org/officeDocument/2006/extended-properties" xmlns:vt="http://schemas.openxmlformats.org/officeDocument/2006/docPropsVTypes">
  <Template>Retrospect</Template>
  <TotalTime>2228</TotalTime>
  <Words>1744</Words>
  <Application>Microsoft Macintosh PowerPoint</Application>
  <PresentationFormat>Widescreen</PresentationFormat>
  <Paragraphs>227</Paragraphs>
  <Slides>26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Calibri Light</vt:lpstr>
      <vt:lpstr>Geneva</vt:lpstr>
      <vt:lpstr>Helvetica</vt:lpstr>
      <vt:lpstr>Impact</vt:lpstr>
      <vt:lpstr>Mangal</vt:lpstr>
      <vt:lpstr>Retrospect</vt:lpstr>
      <vt:lpstr>Instructional Framework: Engagement</vt:lpstr>
      <vt:lpstr>Continuing Our Plan</vt:lpstr>
      <vt:lpstr>What We Teach</vt:lpstr>
      <vt:lpstr>How We Teach</vt:lpstr>
      <vt:lpstr>Authentic Literacy</vt:lpstr>
      <vt:lpstr>Instructional Framework</vt:lpstr>
      <vt:lpstr>PowerPoint Presentation</vt:lpstr>
      <vt:lpstr>The “How”</vt:lpstr>
      <vt:lpstr>PowerPoint Presentation</vt:lpstr>
      <vt:lpstr>The “What”</vt:lpstr>
      <vt:lpstr>PowerPoint Presentation</vt:lpstr>
      <vt:lpstr>Engagement</vt:lpstr>
      <vt:lpstr>Engagement: Overview</vt:lpstr>
      <vt:lpstr>Engaging Students</vt:lpstr>
      <vt:lpstr>Visualizing a Lesson</vt:lpstr>
      <vt:lpstr>Chunking</vt:lpstr>
      <vt:lpstr>Chunking</vt:lpstr>
      <vt:lpstr>Engagement </vt:lpstr>
      <vt:lpstr>Engagement through Gradual Release</vt:lpstr>
      <vt:lpstr>Gradual Release:  “I do, We do…”</vt:lpstr>
      <vt:lpstr>Gradual Release: “We do, You do…”</vt:lpstr>
      <vt:lpstr>Gradual Release: Things to Consider</vt:lpstr>
      <vt:lpstr>Physical Characteristics of an Engaged Classrooms</vt:lpstr>
      <vt:lpstr>Classroom Seating</vt:lpstr>
      <vt:lpstr>Engagement: Recap</vt:lpstr>
      <vt:lpstr>Working Our Plan </vt:lpstr>
    </vt:vector>
  </TitlesOfParts>
  <Company/>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A. Hester</dc:creator>
  <cp:lastModifiedBy>Rachel G. Lebo</cp:lastModifiedBy>
  <cp:revision>70</cp:revision>
  <dcterms:created xsi:type="dcterms:W3CDTF">2017-05-25T16:36:02Z</dcterms:created>
  <dcterms:modified xsi:type="dcterms:W3CDTF">2018-06-07T16:18:47Z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0x010100F093E6B0B986F241A113B2D49B958513</vt:lpwstr>
  </property>
</Properties>
</file>